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6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574494-D542-49F0-8AA5-048910DA4354}" type="datetimeFigureOut">
              <a:rPr lang="en-US" smtClean="0"/>
              <a:t>4/21/2013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86EAF-7025-4AF2-89EA-CB3ADD21EF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78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6EAF-7025-4AF2-89EA-CB3ADD21EF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16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DD2B9F0-8F87-4654-84EA-AF087B69AC88}" type="datetimeFigureOut">
              <a:rPr lang="en-US" smtClean="0"/>
              <a:t>4/21/2013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D03B531-9C16-4259-9249-08570F3ED527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B9F0-8F87-4654-84EA-AF087B69AC88}" type="datetimeFigureOut">
              <a:rPr lang="en-US" smtClean="0"/>
              <a:t>4/21/2013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B531-9C16-4259-9249-08570F3ED5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B9F0-8F87-4654-84EA-AF087B69AC88}" type="datetimeFigureOut">
              <a:rPr lang="en-US" smtClean="0"/>
              <a:t>4/21/2013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B531-9C16-4259-9249-08570F3ED5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B9F0-8F87-4654-84EA-AF087B69AC88}" type="datetimeFigureOut">
              <a:rPr lang="en-US" smtClean="0"/>
              <a:t>4/21/2013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B531-9C16-4259-9249-08570F3ED5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B9F0-8F87-4654-84EA-AF087B69AC88}" type="datetimeFigureOut">
              <a:rPr lang="en-US" smtClean="0"/>
              <a:t>4/21/2013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B531-9C16-4259-9249-08570F3ED5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B9F0-8F87-4654-84EA-AF087B69AC88}" type="datetimeFigureOut">
              <a:rPr lang="en-US" smtClean="0"/>
              <a:t>4/21/2013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B531-9C16-4259-9249-08570F3ED52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B9F0-8F87-4654-84EA-AF087B69AC88}" type="datetimeFigureOut">
              <a:rPr lang="en-US" smtClean="0"/>
              <a:t>4/21/2013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B531-9C16-4259-9249-08570F3ED5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B9F0-8F87-4654-84EA-AF087B69AC88}" type="datetimeFigureOut">
              <a:rPr lang="en-US" smtClean="0"/>
              <a:t>4/21/2013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B531-9C16-4259-9249-08570F3ED5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B9F0-8F87-4654-84EA-AF087B69AC88}" type="datetimeFigureOut">
              <a:rPr lang="en-US" smtClean="0"/>
              <a:t>4/21/2013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B531-9C16-4259-9249-08570F3ED5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B9F0-8F87-4654-84EA-AF087B69AC88}" type="datetimeFigureOut">
              <a:rPr lang="en-US" smtClean="0"/>
              <a:t>4/21/2013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B531-9C16-4259-9249-08570F3ED527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2B9F0-8F87-4654-84EA-AF087B69AC88}" type="datetimeFigureOut">
              <a:rPr lang="en-US" smtClean="0"/>
              <a:t>4/21/2013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3B531-9C16-4259-9249-08570F3ED52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DD2B9F0-8F87-4654-84EA-AF087B69AC88}" type="datetimeFigureOut">
              <a:rPr lang="en-US" smtClean="0"/>
              <a:t>4/21/2013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D03B531-9C16-4259-9249-08570F3ED52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Biology EOC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674920"/>
          </a:xfrm>
        </p:spPr>
        <p:txBody>
          <a:bodyPr>
            <a:normAutofit/>
          </a:bodyPr>
          <a:lstStyle/>
          <a:p>
            <a:r>
              <a:rPr lang="en-US" dirty="0" smtClean="0"/>
              <a:t>Session 1: Biochemistry &amp; Cells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1200" dirty="0" smtClean="0"/>
              <a:t>Created by: Sandra Spencer (April, 2013)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5995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do we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8580" indent="0">
              <a:buNone/>
            </a:pPr>
            <a:r>
              <a:rPr lang="en-US" sz="7200" dirty="0" smtClean="0">
                <a:solidFill>
                  <a:schemeClr val="accent3"/>
                </a:solidFill>
              </a:rPr>
              <a:t>Scientific Method </a:t>
            </a:r>
            <a:r>
              <a:rPr lang="en-US" sz="7200" dirty="0" smtClean="0">
                <a:solidFill>
                  <a:schemeClr val="tx1"/>
                </a:solidFill>
              </a:rPr>
              <a:t>&amp;</a:t>
            </a:r>
            <a:r>
              <a:rPr lang="en-US" sz="7200" dirty="0" smtClean="0">
                <a:solidFill>
                  <a:schemeClr val="accent3"/>
                </a:solidFill>
              </a:rPr>
              <a:t> </a:t>
            </a:r>
            <a:r>
              <a:rPr lang="en-US" sz="7200" dirty="0" smtClean="0">
                <a:solidFill>
                  <a:srgbClr val="0070C0"/>
                </a:solidFill>
              </a:rPr>
              <a:t>Microscopes</a:t>
            </a:r>
            <a:r>
              <a:rPr lang="en-US" sz="7200" dirty="0" smtClean="0">
                <a:solidFill>
                  <a:schemeClr val="tx1"/>
                </a:solidFill>
              </a:rPr>
              <a:t>!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Session 1</a:t>
            </a:r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95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Scientific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23652"/>
            <a:ext cx="8077200" cy="3508977"/>
          </a:xfrm>
        </p:spPr>
        <p:txBody>
          <a:bodyPr>
            <a:noAutofit/>
          </a:bodyPr>
          <a:lstStyle/>
          <a:p>
            <a:r>
              <a:rPr lang="en-US" sz="3200" dirty="0" smtClean="0"/>
              <a:t>Question</a:t>
            </a:r>
          </a:p>
          <a:p>
            <a:r>
              <a:rPr lang="en-US" sz="3200" dirty="0" smtClean="0"/>
              <a:t>Research/Think</a:t>
            </a:r>
          </a:p>
          <a:p>
            <a:r>
              <a:rPr lang="en-US" sz="3200" dirty="0" smtClean="0"/>
              <a:t>Hypothesize (come up with possible solution)</a:t>
            </a:r>
          </a:p>
          <a:p>
            <a:r>
              <a:rPr lang="en-US" sz="3200" dirty="0" smtClean="0"/>
              <a:t>Test &amp; Observe</a:t>
            </a:r>
          </a:p>
          <a:p>
            <a:r>
              <a:rPr lang="en-US" sz="3200" dirty="0" smtClean="0"/>
              <a:t>Analyze (think about observations)</a:t>
            </a:r>
          </a:p>
          <a:p>
            <a:r>
              <a:rPr lang="en-US" sz="3200" dirty="0" smtClean="0"/>
              <a:t>Conclude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Session 1</a:t>
            </a:r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95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00" dirty="0" smtClean="0"/>
              <a:t>Microscopes</a:t>
            </a:r>
            <a:br>
              <a:rPr lang="en-US" sz="900" dirty="0" smtClean="0"/>
            </a:br>
            <a:r>
              <a:rPr lang="en-US" sz="900" dirty="0"/>
              <a:t>	</a:t>
            </a:r>
            <a:r>
              <a:rPr lang="en-US" sz="900" dirty="0" smtClean="0"/>
              <a:t>			</a:t>
            </a:r>
            <a:r>
              <a:rPr lang="en-US" dirty="0" smtClean="0"/>
              <a:t>Microscopes</a:t>
            </a:r>
            <a:endParaRPr lang="en-US" sz="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Light</a:t>
            </a:r>
            <a:r>
              <a:rPr lang="en-US" sz="2800" dirty="0" smtClean="0"/>
              <a:t> Microscope – view LIVING &amp; nonliving things, small, cheap, uses light, up to 1000x magnification (see individual cells)</a:t>
            </a:r>
          </a:p>
          <a:p>
            <a:endParaRPr lang="en-US" sz="2800" dirty="0"/>
          </a:p>
          <a:p>
            <a:r>
              <a:rPr lang="en-US" sz="2800" b="1" dirty="0" smtClean="0"/>
              <a:t>Electron</a:t>
            </a:r>
            <a:r>
              <a:rPr lang="en-US" sz="2800" dirty="0" smtClean="0"/>
              <a:t> Microscopes – view </a:t>
            </a:r>
            <a:r>
              <a:rPr lang="en-US" sz="2800" dirty="0" err="1" smtClean="0"/>
              <a:t>NONliving</a:t>
            </a:r>
            <a:r>
              <a:rPr lang="en-US" sz="2800" dirty="0" smtClean="0"/>
              <a:t> things only, large, expensive, up to 1000000x (see individual compounds and atoms)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Session 1</a:t>
            </a:r>
            <a:endParaRPr lang="en-US" sz="2800" dirty="0">
              <a:solidFill>
                <a:schemeClr val="bg2"/>
              </a:solidFill>
            </a:endParaRPr>
          </a:p>
        </p:txBody>
      </p:sp>
      <p:pic>
        <p:nvPicPr>
          <p:cNvPr id="1026" name="Picture 2" descr="C:\Users\sspencer\AppData\Local\Microsoft\Windows\Temporary Internet Files\Content.IE5\2A625FTA\MP90041174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48144"/>
            <a:ext cx="1067320" cy="16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spencer\AppData\Local\Microsoft\Windows\Temporary Internet Files\Content.IE5\6ZJ4A196\MP90028903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668" y="4343400"/>
            <a:ext cx="893064" cy="136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495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456" y="537075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…and now back to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01000" cy="4232429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2800" dirty="0" smtClean="0"/>
              <a:t>Two types of cells: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3600" b="1" dirty="0" smtClean="0"/>
              <a:t>Prokaryotic</a:t>
            </a:r>
            <a:r>
              <a:rPr lang="en-US" sz="3600" dirty="0" smtClean="0"/>
              <a:t> – simple, no complex parts, </a:t>
            </a:r>
            <a:r>
              <a:rPr lang="en-US" sz="3600" b="1" dirty="0" smtClean="0"/>
              <a:t>NO </a:t>
            </a:r>
            <a:r>
              <a:rPr lang="en-US" sz="3600" dirty="0" smtClean="0"/>
              <a:t>Nucleus</a:t>
            </a:r>
            <a:r>
              <a:rPr lang="en-US" sz="3600" b="1" dirty="0" smtClean="0"/>
              <a:t> </a:t>
            </a:r>
            <a:r>
              <a:rPr lang="en-US" sz="3600" dirty="0" smtClean="0"/>
              <a:t>(think bacteria)</a:t>
            </a:r>
          </a:p>
          <a:p>
            <a:pPr marL="582930" indent="-514350">
              <a:buFont typeface="+mj-lt"/>
              <a:buAutoNum type="arabicPeriod"/>
            </a:pPr>
            <a:r>
              <a:rPr lang="en-US" sz="3600" b="1" dirty="0" smtClean="0"/>
              <a:t>Eukaryotic</a:t>
            </a:r>
            <a:r>
              <a:rPr lang="en-US" sz="3600" dirty="0" smtClean="0"/>
              <a:t> – complex, “You carry the </a:t>
            </a:r>
            <a:r>
              <a:rPr lang="en-US" sz="3600" b="1" dirty="0" smtClean="0"/>
              <a:t>Nucleus</a:t>
            </a:r>
            <a:r>
              <a:rPr lang="en-US" sz="3600" dirty="0" smtClean="0"/>
              <a:t>”, lots of parts (think everything else – plants, animals, fungus, etc.)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Session 1</a:t>
            </a:r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495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95600"/>
            <a:ext cx="3600450" cy="3600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24400" y="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Session 1</a:t>
            </a:r>
            <a:endParaRPr lang="en-US" sz="2800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6083164"/>
            <a:ext cx="16244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effectLst/>
              </a:rPr>
              <a:t>Public Domain Image (CC0)</a:t>
            </a:r>
            <a:endParaRPr lang="en-US" sz="800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2895600"/>
            <a:ext cx="329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Eukaryotic Animal Cell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247775" y="1383268"/>
            <a:ext cx="329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Prokaryotic Animal Cell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84" y="1793746"/>
            <a:ext cx="3773432" cy="22037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3600" y="3875597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effectLst/>
              </a:rPr>
              <a:t>Drawing by S. Spencer (April 2013)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52840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747" y="523220"/>
            <a:ext cx="7024744" cy="924580"/>
          </a:xfrm>
        </p:spPr>
        <p:txBody>
          <a:bodyPr/>
          <a:lstStyle/>
          <a:p>
            <a:pPr algn="ctr"/>
            <a:r>
              <a:rPr lang="en-US" dirty="0" smtClean="0"/>
              <a:t>Cells – Inside and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029200"/>
          </a:xfrm>
        </p:spPr>
        <p:txBody>
          <a:bodyPr>
            <a:normAutofit lnSpcReduction="10000"/>
          </a:bodyPr>
          <a:lstStyle/>
          <a:p>
            <a:pPr marL="68580" indent="0" algn="ctr">
              <a:buNone/>
            </a:pPr>
            <a:r>
              <a:rPr lang="en-US" sz="1400" dirty="0" smtClean="0"/>
              <a:t>(Eukaryotic) </a:t>
            </a:r>
            <a:r>
              <a:rPr lang="en-US" dirty="0" smtClean="0"/>
              <a:t>Cells are like mini humans – composed of </a:t>
            </a:r>
            <a:r>
              <a:rPr lang="en-US" b="1" dirty="0" smtClean="0">
                <a:solidFill>
                  <a:srgbClr val="0070C0"/>
                </a:solidFill>
              </a:rPr>
              <a:t>organ</a:t>
            </a:r>
            <a:r>
              <a:rPr lang="en-US" dirty="0" smtClean="0"/>
              <a:t>elles: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r>
              <a:rPr lang="en-US" dirty="0" smtClean="0"/>
              <a:t>Nucleus (brain)			Cell membrane </a:t>
            </a:r>
            <a:r>
              <a:rPr lang="en-US" sz="2000" dirty="0" smtClean="0"/>
              <a:t>(skin/gate)</a:t>
            </a:r>
          </a:p>
          <a:p>
            <a:pPr marL="68580" indent="0">
              <a:buNone/>
            </a:pPr>
            <a:r>
              <a:rPr lang="en-US" dirty="0" smtClean="0"/>
              <a:t>Cytoplasm (blood)		Cytoskeleton (bones)</a:t>
            </a:r>
          </a:p>
          <a:p>
            <a:pPr marL="68580" indent="0">
              <a:buNone/>
            </a:pPr>
            <a:r>
              <a:rPr lang="en-US" dirty="0" smtClean="0"/>
              <a:t>Lysosome (digestive system)</a:t>
            </a:r>
          </a:p>
          <a:p>
            <a:pPr marL="68580" indent="0">
              <a:buNone/>
            </a:pPr>
            <a:r>
              <a:rPr lang="en-US" dirty="0" smtClean="0"/>
              <a:t>Mitochondria (Energy/battery)</a:t>
            </a:r>
          </a:p>
          <a:p>
            <a:pPr marL="68580" indent="0">
              <a:buNone/>
            </a:pPr>
            <a:r>
              <a:rPr lang="en-US" dirty="0" smtClean="0"/>
              <a:t>Golgi Apparatus (UPS)		Ribosomes </a:t>
            </a:r>
            <a:r>
              <a:rPr lang="en-US" sz="2000" dirty="0" smtClean="0"/>
              <a:t>(make proteins)</a:t>
            </a:r>
          </a:p>
          <a:p>
            <a:pPr marL="68580" indent="0">
              <a:buNone/>
            </a:pPr>
            <a:r>
              <a:rPr lang="en-US" dirty="0" smtClean="0"/>
              <a:t>Chromatin (DNA blueprints)</a:t>
            </a:r>
          </a:p>
          <a:p>
            <a:pPr marL="6858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Cell Wall (exoskeleton)		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Chloroplasts </a:t>
            </a:r>
            <a:r>
              <a:rPr lang="en-US" sz="2000" dirty="0" smtClean="0"/>
              <a:t>(solar panel)</a:t>
            </a:r>
          </a:p>
          <a:p>
            <a:pPr marL="68580" indent="0">
              <a:buNone/>
            </a:pPr>
            <a:endParaRPr lang="en-US" sz="2000" dirty="0" smtClean="0"/>
          </a:p>
          <a:p>
            <a:pPr marL="6858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Not in animal cells!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Session 1</a:t>
            </a:r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80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23220"/>
            <a:ext cx="8077200" cy="92458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A Closer look at the Cell Membrane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02920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dirty="0" smtClean="0"/>
              <a:t>The “Gate Keeper” – Controlling what comes In &amp; Out</a:t>
            </a:r>
          </a:p>
          <a:p>
            <a:pPr marL="68580" indent="0" algn="ctr">
              <a:buNone/>
            </a:pPr>
            <a:endParaRPr lang="en-US" dirty="0"/>
          </a:p>
          <a:p>
            <a:pPr marL="68580" indent="0">
              <a:buNone/>
            </a:pPr>
            <a:r>
              <a:rPr lang="en-US" dirty="0" smtClean="0"/>
              <a:t>Two Methods:</a:t>
            </a:r>
          </a:p>
          <a:p>
            <a:r>
              <a:rPr lang="en-US" b="1" dirty="0" smtClean="0"/>
              <a:t>Passive Transports </a:t>
            </a:r>
            <a:r>
              <a:rPr lang="en-US" dirty="0" smtClean="0"/>
              <a:t>– no cell energy required, usually moves things from high to low concentration (think a people mover or escalator)</a:t>
            </a:r>
          </a:p>
          <a:p>
            <a:endParaRPr lang="en-US" dirty="0"/>
          </a:p>
          <a:p>
            <a:r>
              <a:rPr lang="en-US" b="1" dirty="0" smtClean="0"/>
              <a:t>Active Transports </a:t>
            </a:r>
            <a:r>
              <a:rPr lang="en-US" dirty="0" smtClean="0"/>
              <a:t>– requires cell energy, tends to move things from low to high concentration (think rowing a canoe back upstream against the natural current)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Session 1</a:t>
            </a:r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48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747" y="523220"/>
            <a:ext cx="7024744" cy="924580"/>
          </a:xfrm>
        </p:spPr>
        <p:txBody>
          <a:bodyPr/>
          <a:lstStyle/>
          <a:p>
            <a:pPr algn="ctr"/>
            <a:r>
              <a:rPr lang="en-US" dirty="0" smtClean="0"/>
              <a:t>Passive Transports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0292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Diffusion</a:t>
            </a:r>
            <a:r>
              <a:rPr lang="en-US" sz="3600" dirty="0" smtClean="0"/>
              <a:t> – natural, general movement through ‘pores’ in membrane (O2, CO2)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Session 1</a:t>
            </a:r>
            <a:endParaRPr lang="en-US" sz="2800" dirty="0">
              <a:solidFill>
                <a:schemeClr val="bg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46" y="3429000"/>
            <a:ext cx="1538086" cy="1884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199" y="3429000"/>
            <a:ext cx="1606723" cy="1884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764" y="3449783"/>
            <a:ext cx="1648578" cy="1863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429001"/>
            <a:ext cx="1692096" cy="186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548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747" y="523220"/>
            <a:ext cx="7024744" cy="924580"/>
          </a:xfrm>
        </p:spPr>
        <p:txBody>
          <a:bodyPr/>
          <a:lstStyle/>
          <a:p>
            <a:pPr algn="ctr"/>
            <a:r>
              <a:rPr lang="en-US" dirty="0" smtClean="0"/>
              <a:t>Passive Transports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0292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Osmosis</a:t>
            </a:r>
            <a:r>
              <a:rPr lang="en-US" sz="3600" dirty="0" smtClean="0"/>
              <a:t> – movement of WATER!!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Session 1</a:t>
            </a:r>
            <a:endParaRPr lang="en-US" sz="2800" dirty="0">
              <a:solidFill>
                <a:schemeClr val="bg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33600"/>
            <a:ext cx="3581400" cy="23814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800600"/>
            <a:ext cx="4343400" cy="144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98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747" y="523220"/>
            <a:ext cx="7024744" cy="924580"/>
          </a:xfrm>
        </p:spPr>
        <p:txBody>
          <a:bodyPr/>
          <a:lstStyle/>
          <a:p>
            <a:pPr algn="ctr"/>
            <a:r>
              <a:rPr lang="en-US" dirty="0" smtClean="0"/>
              <a:t>Passive Transports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0292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Facilitated Diffusion </a:t>
            </a:r>
            <a:r>
              <a:rPr lang="en-US" sz="3600" dirty="0" smtClean="0"/>
              <a:t>– movement of larger compounds with a helper protein (glucose)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Session 1</a:t>
            </a:r>
            <a:endParaRPr lang="en-US" sz="2800" dirty="0">
              <a:solidFill>
                <a:schemeClr val="bg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269673"/>
            <a:ext cx="5562600" cy="32735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59036" y="6327781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effectLst/>
              </a:rPr>
              <a:t>Drawing by S. Spencer (April 2013)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74998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“Matter” of Life!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8580" indent="0">
              <a:buNone/>
            </a:pPr>
            <a:r>
              <a:rPr lang="en-US" sz="2800" dirty="0" smtClean="0"/>
              <a:t>All living things are composed of 4 main compounds:</a:t>
            </a:r>
          </a:p>
          <a:p>
            <a:r>
              <a:rPr lang="en-US" sz="2800" dirty="0" smtClean="0">
                <a:solidFill>
                  <a:schemeClr val="accent3"/>
                </a:solidFill>
              </a:rPr>
              <a:t>Carbohydrates</a:t>
            </a:r>
            <a:r>
              <a:rPr lang="en-US" sz="2800" dirty="0" smtClean="0"/>
              <a:t> (think breads, pasta, sugars)</a:t>
            </a:r>
          </a:p>
          <a:p>
            <a:r>
              <a:rPr lang="en-US" sz="2800" dirty="0" smtClean="0">
                <a:solidFill>
                  <a:schemeClr val="accent3"/>
                </a:solidFill>
              </a:rPr>
              <a:t>Lipids </a:t>
            </a:r>
            <a:r>
              <a:rPr lang="en-US" sz="2800" dirty="0" smtClean="0"/>
              <a:t>(think fats, oils, waxes)</a:t>
            </a:r>
          </a:p>
          <a:p>
            <a:r>
              <a:rPr lang="en-US" sz="2800" dirty="0" smtClean="0">
                <a:solidFill>
                  <a:schemeClr val="accent3"/>
                </a:solidFill>
              </a:rPr>
              <a:t>Proteins</a:t>
            </a:r>
            <a:r>
              <a:rPr lang="en-US" sz="2800" dirty="0" smtClean="0"/>
              <a:t> (think bones, hair, skin, enzymes)</a:t>
            </a:r>
          </a:p>
          <a:p>
            <a:r>
              <a:rPr lang="en-US" sz="2800" dirty="0" smtClean="0">
                <a:solidFill>
                  <a:schemeClr val="accent3"/>
                </a:solidFill>
              </a:rPr>
              <a:t>Nucleic Acids </a:t>
            </a:r>
            <a:r>
              <a:rPr lang="en-US" sz="2800" dirty="0" smtClean="0"/>
              <a:t>(think DNA!)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Session 1</a:t>
            </a:r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975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747" y="523220"/>
            <a:ext cx="7024744" cy="924580"/>
          </a:xfrm>
        </p:spPr>
        <p:txBody>
          <a:bodyPr/>
          <a:lstStyle/>
          <a:p>
            <a:pPr algn="ctr"/>
            <a:r>
              <a:rPr lang="en-US" dirty="0" smtClean="0"/>
              <a:t>Active Transports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0292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Protein Pumps </a:t>
            </a:r>
            <a:r>
              <a:rPr lang="en-US" sz="3600" dirty="0" smtClean="0"/>
              <a:t>– movement of ions using a pumping protein (Na+, K+)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Session 1</a:t>
            </a:r>
            <a:endParaRPr lang="en-US" sz="2800" dirty="0">
              <a:solidFill>
                <a:schemeClr val="bg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124200"/>
            <a:ext cx="5105400" cy="33406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05400" y="6249364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effectLst/>
              </a:rPr>
              <a:t>Drawing by S. Spencer (April 2013)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74998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747" y="523220"/>
            <a:ext cx="7024744" cy="924580"/>
          </a:xfrm>
        </p:spPr>
        <p:txBody>
          <a:bodyPr/>
          <a:lstStyle/>
          <a:p>
            <a:pPr algn="ctr"/>
            <a:r>
              <a:rPr lang="en-US" dirty="0" smtClean="0"/>
              <a:t>Active Transports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0292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Endocytosis </a:t>
            </a:r>
            <a:r>
              <a:rPr lang="en-US" sz="3600" dirty="0" smtClean="0"/>
              <a:t>– bulk movement INTO cell using vesicles (hormones)</a:t>
            </a:r>
            <a:endParaRPr lang="en-US" sz="3600" b="1" dirty="0" smtClean="0"/>
          </a:p>
          <a:p>
            <a:r>
              <a:rPr lang="en-US" sz="3600" b="1" dirty="0" smtClean="0"/>
              <a:t>Exocytosis</a:t>
            </a:r>
            <a:r>
              <a:rPr lang="en-US" sz="3600" dirty="0" smtClean="0"/>
              <a:t>– bulk movement OUT of cell using vesicles (wastes)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Session 1</a:t>
            </a:r>
            <a:endParaRPr lang="en-US" sz="2800" dirty="0">
              <a:solidFill>
                <a:schemeClr val="bg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810000"/>
            <a:ext cx="2618509" cy="28877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788848"/>
            <a:ext cx="2466663" cy="30483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6478658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effectLst/>
              </a:rPr>
              <a:t>Drawing by S. Spencer (April 2013)</a:t>
            </a:r>
            <a:endParaRPr lang="en-US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6103481" y="6619560"/>
            <a:ext cx="2057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effectLst/>
              </a:rPr>
              <a:t>Drawing by S. Spencer (April 2013)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74998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44002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Carbohydrates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6777317" cy="3508977"/>
          </a:xfrm>
        </p:spPr>
        <p:txBody>
          <a:bodyPr>
            <a:noAutofit/>
          </a:bodyPr>
          <a:lstStyle/>
          <a:p>
            <a:r>
              <a:rPr lang="en-US" sz="3200" dirty="0" smtClean="0"/>
              <a:t>All </a:t>
            </a:r>
            <a:r>
              <a:rPr lang="en-US" sz="3200" b="1" dirty="0" smtClean="0">
                <a:solidFill>
                  <a:schemeClr val="accent3"/>
                </a:solidFill>
              </a:rPr>
              <a:t>carb</a:t>
            </a:r>
            <a:r>
              <a:rPr lang="en-US" sz="3200" dirty="0" smtClean="0"/>
              <a:t>o</a:t>
            </a:r>
            <a:r>
              <a:rPr lang="en-US" sz="3200" b="1" dirty="0" smtClean="0">
                <a:solidFill>
                  <a:srgbClr val="92D050"/>
                </a:solidFill>
              </a:rPr>
              <a:t>hyd</a:t>
            </a:r>
            <a:r>
              <a:rPr lang="en-US" sz="3200" dirty="0" smtClean="0"/>
              <a:t>rates have </a:t>
            </a:r>
            <a:r>
              <a:rPr lang="en-US" sz="3200" b="1" dirty="0" smtClean="0">
                <a:solidFill>
                  <a:schemeClr val="accent3"/>
                </a:solidFill>
              </a:rPr>
              <a:t>Carbon</a:t>
            </a:r>
            <a:r>
              <a:rPr lang="en-US" sz="3200" dirty="0" smtClean="0"/>
              <a:t>, </a:t>
            </a:r>
            <a:r>
              <a:rPr lang="en-US" sz="3200" b="1" dirty="0" smtClean="0">
                <a:solidFill>
                  <a:srgbClr val="92D050"/>
                </a:solidFill>
              </a:rPr>
              <a:t>Hydrogen</a:t>
            </a:r>
            <a:r>
              <a:rPr lang="en-US" sz="3200" dirty="0" smtClean="0"/>
              <a:t>, &amp; Oxygen</a:t>
            </a:r>
          </a:p>
          <a:p>
            <a:r>
              <a:rPr lang="en-US" sz="3200" dirty="0" smtClean="0"/>
              <a:t>Made up of </a:t>
            </a:r>
            <a:r>
              <a:rPr lang="en-US" sz="3200" dirty="0" err="1" smtClean="0"/>
              <a:t>monosaccharides</a:t>
            </a:r>
            <a:r>
              <a:rPr lang="en-US" sz="3200" dirty="0" smtClean="0"/>
              <a:t> (single sugars)</a:t>
            </a:r>
          </a:p>
          <a:p>
            <a:r>
              <a:rPr lang="en-US" sz="3200" dirty="0" smtClean="0"/>
              <a:t>Examples are gluc</a:t>
            </a:r>
            <a:r>
              <a:rPr lang="en-US" sz="3200" b="1" dirty="0" smtClean="0">
                <a:solidFill>
                  <a:srgbClr val="0070C0"/>
                </a:solidFill>
              </a:rPr>
              <a:t>ose</a:t>
            </a:r>
            <a:r>
              <a:rPr lang="en-US" sz="3200" dirty="0" smtClean="0"/>
              <a:t>, sucr</a:t>
            </a:r>
            <a:r>
              <a:rPr lang="en-US" sz="3200" b="1" dirty="0" smtClean="0">
                <a:solidFill>
                  <a:srgbClr val="0070C0"/>
                </a:solidFill>
              </a:rPr>
              <a:t>ose</a:t>
            </a:r>
            <a:r>
              <a:rPr lang="en-US" sz="3200" dirty="0" smtClean="0"/>
              <a:t>, cellul</a:t>
            </a:r>
            <a:r>
              <a:rPr lang="en-US" sz="3200" b="1" dirty="0" smtClean="0">
                <a:solidFill>
                  <a:srgbClr val="0070C0"/>
                </a:solidFill>
              </a:rPr>
              <a:t>ose</a:t>
            </a:r>
            <a:r>
              <a:rPr lang="en-US" sz="3200" dirty="0" smtClean="0"/>
              <a:t>, lact</a:t>
            </a:r>
            <a:r>
              <a:rPr lang="en-US" sz="3200" b="1" dirty="0" smtClean="0">
                <a:solidFill>
                  <a:srgbClr val="0070C0"/>
                </a:solidFill>
              </a:rPr>
              <a:t>ose</a:t>
            </a:r>
            <a:r>
              <a:rPr lang="en-US" sz="3200" dirty="0" smtClean="0"/>
              <a:t>, starch</a:t>
            </a:r>
          </a:p>
          <a:p>
            <a:r>
              <a:rPr lang="en-US" sz="3200" dirty="0" smtClean="0"/>
              <a:t>C</a:t>
            </a:r>
            <a:r>
              <a:rPr lang="en-US" sz="3200" baseline="-25000" dirty="0" smtClean="0"/>
              <a:t>6</a:t>
            </a:r>
            <a:r>
              <a:rPr lang="en-US" sz="3200" dirty="0" smtClean="0"/>
              <a:t>H</a:t>
            </a:r>
            <a:r>
              <a:rPr lang="en-US" sz="3200" baseline="-25000" dirty="0" smtClean="0"/>
              <a:t>12</a:t>
            </a:r>
            <a:r>
              <a:rPr lang="en-US" sz="3200" dirty="0" smtClean="0"/>
              <a:t>O</a:t>
            </a:r>
            <a:r>
              <a:rPr lang="en-US" sz="3200" baseline="-25000" dirty="0" smtClean="0"/>
              <a:t>6 </a:t>
            </a:r>
            <a:r>
              <a:rPr lang="en-US" sz="3200" dirty="0" smtClean="0"/>
              <a:t>(Glucose – energy sugar!)</a:t>
            </a:r>
            <a:endParaRPr lang="en-US" sz="3200" dirty="0"/>
          </a:p>
        </p:txBody>
      </p:sp>
      <p:pic>
        <p:nvPicPr>
          <p:cNvPr id="3080" name="Picture 8" descr="C:\Users\sspencer\AppData\Local\Microsoft\Windows\Temporary Internet Files\Content.IE5\KE4P2WPV\MP90040252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6388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sspencer\AppData\Local\Microsoft\Windows\Temporary Internet Files\Content.IE5\K3CYAUA1\MC90044175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572000"/>
            <a:ext cx="1911927" cy="191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24400" y="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Session 1</a:t>
            </a:r>
            <a:endParaRPr lang="en-US" sz="2800" dirty="0">
              <a:solidFill>
                <a:schemeClr val="bg2"/>
              </a:solidFill>
            </a:endParaRPr>
          </a:p>
        </p:txBody>
      </p:sp>
      <p:pic>
        <p:nvPicPr>
          <p:cNvPr id="3079" name="Picture 7" descr="C:\Users\sspencer\AppData\Local\Microsoft\Windows\Temporary Internet Files\Content.IE5\KE4P2WPV\MC900434872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90106"/>
            <a:ext cx="1142857" cy="11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155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44002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6777317" cy="3508977"/>
          </a:xfrm>
        </p:spPr>
        <p:txBody>
          <a:bodyPr>
            <a:noAutofit/>
          </a:bodyPr>
          <a:lstStyle/>
          <a:p>
            <a:r>
              <a:rPr lang="en-US" sz="4000" dirty="0" smtClean="0"/>
              <a:t>All </a:t>
            </a:r>
            <a:r>
              <a:rPr lang="en-US" sz="4000" b="1" dirty="0" smtClean="0">
                <a:solidFill>
                  <a:schemeClr val="tx1"/>
                </a:solidFill>
              </a:rPr>
              <a:t>lipids</a:t>
            </a:r>
            <a:r>
              <a:rPr lang="en-US" sz="4000" dirty="0" smtClean="0"/>
              <a:t> have </a:t>
            </a:r>
            <a:r>
              <a:rPr lang="en-US" sz="4000" dirty="0" smtClean="0">
                <a:solidFill>
                  <a:schemeClr val="tx1"/>
                </a:solidFill>
              </a:rPr>
              <a:t>Carbon</a:t>
            </a:r>
            <a:r>
              <a:rPr lang="en-US" sz="4000" dirty="0" smtClean="0"/>
              <a:t>, </a:t>
            </a:r>
            <a:r>
              <a:rPr lang="en-US" sz="4000" dirty="0" smtClean="0">
                <a:solidFill>
                  <a:schemeClr val="tx1"/>
                </a:solidFill>
              </a:rPr>
              <a:t>Hydrogen</a:t>
            </a:r>
            <a:r>
              <a:rPr lang="en-US" sz="4000" dirty="0" smtClean="0"/>
              <a:t>, &amp; Oxygen</a:t>
            </a:r>
          </a:p>
          <a:p>
            <a:r>
              <a:rPr lang="en-US" sz="4000" dirty="0" smtClean="0"/>
              <a:t>Made up of </a:t>
            </a:r>
            <a:r>
              <a:rPr lang="en-US" sz="4000" b="1" dirty="0" smtClean="0"/>
              <a:t>fatty acids</a:t>
            </a:r>
          </a:p>
          <a:p>
            <a:r>
              <a:rPr lang="en-US" sz="4000" dirty="0" smtClean="0"/>
              <a:t>Examples are fats, oils, waxes, blubber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Session 1</a:t>
            </a:r>
            <a:endParaRPr lang="en-US" sz="2800" dirty="0">
              <a:solidFill>
                <a:schemeClr val="bg2"/>
              </a:solidFill>
            </a:endParaRPr>
          </a:p>
        </p:txBody>
      </p:sp>
      <p:pic>
        <p:nvPicPr>
          <p:cNvPr id="4099" name="Picture 3" descr="C:\Users\sspencer\AppData\Local\Microsoft\Windows\Temporary Internet Files\Content.IE5\K3CYAUA1\MP90038678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284" y="3048000"/>
            <a:ext cx="1195832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spencer\AppData\Local\Microsoft\Windows\Temporary Internet Files\Content.IE5\K3CYAUA1\MP90040717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69" y="5029200"/>
            <a:ext cx="877731" cy="131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spencer\AppData\Local\Microsoft\Windows\Temporary Internet Files\Content.IE5\K3CYAUA1\MC90029356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396345"/>
            <a:ext cx="1144372" cy="84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sspencer\AppData\Local\Microsoft\Windows\Temporary Internet Files\Content.IE5\2A625FTA\MC90015554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344" y="4855539"/>
            <a:ext cx="1805940" cy="133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923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44002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6777317" cy="3508977"/>
          </a:xfrm>
        </p:spPr>
        <p:txBody>
          <a:bodyPr>
            <a:noAutofit/>
          </a:bodyPr>
          <a:lstStyle/>
          <a:p>
            <a:r>
              <a:rPr lang="en-US" sz="3200" dirty="0" smtClean="0"/>
              <a:t>All </a:t>
            </a:r>
            <a:r>
              <a:rPr lang="en-US" sz="3200" b="1" dirty="0" smtClean="0">
                <a:solidFill>
                  <a:schemeClr val="tx1"/>
                </a:solidFill>
              </a:rPr>
              <a:t>proteins</a:t>
            </a:r>
            <a:r>
              <a:rPr lang="en-US" sz="3200" dirty="0" smtClean="0"/>
              <a:t> have </a:t>
            </a:r>
            <a:r>
              <a:rPr lang="en-US" sz="3200" dirty="0" smtClean="0">
                <a:solidFill>
                  <a:schemeClr val="tx1"/>
                </a:solidFill>
              </a:rPr>
              <a:t>Carbon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chemeClr val="tx1"/>
                </a:solidFill>
              </a:rPr>
              <a:t>Hydrogen</a:t>
            </a:r>
            <a:r>
              <a:rPr lang="en-US" sz="3200" dirty="0" smtClean="0"/>
              <a:t>, Oxygen, &amp; </a:t>
            </a:r>
            <a:r>
              <a:rPr lang="en-US" sz="3200" dirty="0" smtClean="0">
                <a:solidFill>
                  <a:schemeClr val="accent3"/>
                </a:solidFill>
              </a:rPr>
              <a:t>Nitrogen</a:t>
            </a:r>
          </a:p>
          <a:p>
            <a:r>
              <a:rPr lang="en-US" sz="3200" dirty="0" smtClean="0"/>
              <a:t>Made up of </a:t>
            </a:r>
            <a:r>
              <a:rPr lang="en-US" sz="3200" b="1" dirty="0" smtClean="0"/>
              <a:t>amino acids</a:t>
            </a:r>
          </a:p>
          <a:p>
            <a:r>
              <a:rPr lang="en-US" sz="3200" dirty="0" smtClean="0"/>
              <a:t>Examples are collagen (skin, bones), hemoglobin (blood), microfilaments (muscles, cells), </a:t>
            </a:r>
            <a:r>
              <a:rPr lang="en-US" sz="3200" b="1" dirty="0">
                <a:solidFill>
                  <a:srgbClr val="0070C0"/>
                </a:solidFill>
              </a:rPr>
              <a:t>e</a:t>
            </a:r>
            <a:r>
              <a:rPr lang="en-US" sz="3200" b="1" dirty="0" smtClean="0">
                <a:solidFill>
                  <a:srgbClr val="0070C0"/>
                </a:solidFill>
              </a:rPr>
              <a:t>nzymes</a:t>
            </a:r>
          </a:p>
          <a:p>
            <a:r>
              <a:rPr lang="en-US" sz="3200" b="1" dirty="0" smtClean="0">
                <a:solidFill>
                  <a:srgbClr val="0070C0"/>
                </a:solidFill>
              </a:rPr>
              <a:t>Enzymes</a:t>
            </a:r>
            <a:r>
              <a:rPr lang="en-US" sz="3200" b="1" dirty="0" smtClean="0"/>
              <a:t> </a:t>
            </a:r>
            <a:r>
              <a:rPr lang="en-US" sz="3200" dirty="0" smtClean="0"/>
              <a:t>– act as </a:t>
            </a:r>
            <a:r>
              <a:rPr lang="en-US" sz="3200" dirty="0" smtClean="0">
                <a:solidFill>
                  <a:srgbClr val="FF0000"/>
                </a:solidFill>
              </a:rPr>
              <a:t>catalyst</a:t>
            </a:r>
            <a:r>
              <a:rPr lang="en-US" sz="3200" dirty="0" smtClean="0"/>
              <a:t> (INCREASE speed of reactions)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Session 1</a:t>
            </a:r>
            <a:endParaRPr lang="en-US" sz="2800" dirty="0">
              <a:solidFill>
                <a:schemeClr val="bg2"/>
              </a:solidFill>
            </a:endParaRPr>
          </a:p>
        </p:txBody>
      </p:sp>
      <p:pic>
        <p:nvPicPr>
          <p:cNvPr id="5122" name="Picture 2" descr="C:\Users\sspencer\AppData\Local\Microsoft\Windows\Temporary Internet Files\Content.IE5\2A625FTA\MP90030570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914400"/>
            <a:ext cx="1203960" cy="132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spencer\AppData\Local\Microsoft\Windows\Temporary Internet Files\Content.IE5\2A625FTA\MC90043880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056" y="3505200"/>
            <a:ext cx="1060704" cy="81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sspencer\AppData\Local\Microsoft\Windows\Temporary Internet Files\Content.IE5\KE4P2WPV\MC90021152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649512" cy="1562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923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44002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Nucleic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6777317" cy="3508977"/>
          </a:xfrm>
        </p:spPr>
        <p:txBody>
          <a:bodyPr>
            <a:noAutofit/>
          </a:bodyPr>
          <a:lstStyle/>
          <a:p>
            <a:r>
              <a:rPr lang="en-US" sz="3600" dirty="0" smtClean="0"/>
              <a:t>All </a:t>
            </a:r>
            <a:r>
              <a:rPr lang="en-US" sz="3600" b="1" dirty="0" smtClean="0">
                <a:solidFill>
                  <a:schemeClr val="tx1"/>
                </a:solidFill>
              </a:rPr>
              <a:t>nucleic acids </a:t>
            </a:r>
            <a:r>
              <a:rPr lang="en-US" sz="3600" dirty="0" smtClean="0"/>
              <a:t>have </a:t>
            </a:r>
            <a:r>
              <a:rPr lang="en-US" sz="3600" dirty="0" smtClean="0">
                <a:solidFill>
                  <a:schemeClr val="tx1"/>
                </a:solidFill>
              </a:rPr>
              <a:t>Carbon</a:t>
            </a:r>
            <a:r>
              <a:rPr lang="en-US" sz="3600" dirty="0" smtClean="0"/>
              <a:t>, </a:t>
            </a:r>
            <a:r>
              <a:rPr lang="en-US" sz="3600" dirty="0" smtClean="0">
                <a:solidFill>
                  <a:schemeClr val="tx1"/>
                </a:solidFill>
              </a:rPr>
              <a:t>Hydrogen</a:t>
            </a:r>
            <a:r>
              <a:rPr lang="en-US" sz="3600" dirty="0" smtClean="0"/>
              <a:t>, Oxygen, Nitrogen, &amp; </a:t>
            </a:r>
            <a:r>
              <a:rPr lang="en-US" sz="3600" dirty="0" smtClean="0">
                <a:solidFill>
                  <a:schemeClr val="accent3"/>
                </a:solidFill>
              </a:rPr>
              <a:t>Phosphorus</a:t>
            </a:r>
          </a:p>
          <a:p>
            <a:r>
              <a:rPr lang="en-US" sz="3600" dirty="0" smtClean="0"/>
              <a:t>Made up of </a:t>
            </a:r>
            <a:r>
              <a:rPr lang="en-US" sz="3600" b="1" dirty="0" smtClean="0"/>
              <a:t>nucleotides</a:t>
            </a:r>
          </a:p>
          <a:p>
            <a:r>
              <a:rPr lang="en-US" sz="3600" dirty="0" smtClean="0"/>
              <a:t>Examples are DNA &amp; RNA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Session 1</a:t>
            </a:r>
            <a:endParaRPr lang="en-US" sz="2800" dirty="0">
              <a:solidFill>
                <a:schemeClr val="bg2"/>
              </a:solidFill>
            </a:endParaRPr>
          </a:p>
        </p:txBody>
      </p:sp>
      <p:pic>
        <p:nvPicPr>
          <p:cNvPr id="6146" name="Picture 2" descr="C:\Users\sspencer\AppData\Local\Microsoft\Windows\Temporary Internet Files\Content.IE5\K3CYAUA1\MC90043681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572000"/>
            <a:ext cx="119062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923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else ‘Matters’ in Life?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8580" indent="0" algn="ctr">
              <a:buNone/>
            </a:pPr>
            <a:r>
              <a:rPr lang="en-US" sz="4000" b="1" dirty="0" smtClean="0">
                <a:solidFill>
                  <a:srgbClr val="0070C0"/>
                </a:solidFill>
              </a:rPr>
              <a:t>WATER!!!</a:t>
            </a:r>
          </a:p>
          <a:p>
            <a:pPr marL="68580" indent="0" algn="ctr">
              <a:buNone/>
            </a:pPr>
            <a:r>
              <a:rPr lang="en-US" sz="4000" dirty="0" smtClean="0">
                <a:solidFill>
                  <a:srgbClr val="0070C0"/>
                </a:solidFill>
              </a:rPr>
              <a:t>Water makes up approximately 2/3 of every living thing!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4400" y="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Session 1</a:t>
            </a:r>
            <a:endParaRPr lang="en-US" sz="2800" dirty="0">
              <a:solidFill>
                <a:schemeClr val="bg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941212"/>
            <a:ext cx="1905000" cy="137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28754" y="6298608"/>
            <a:ext cx="16244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effectLst/>
              </a:rPr>
              <a:t>Public Domain Image (CC0)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66495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5465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makes </a:t>
            </a:r>
            <a:r>
              <a:rPr lang="en-US" dirty="0" smtClean="0">
                <a:solidFill>
                  <a:srgbClr val="0070C0"/>
                </a:solidFill>
              </a:rPr>
              <a:t>water</a:t>
            </a:r>
            <a:r>
              <a:rPr lang="en-US" dirty="0" smtClean="0"/>
              <a:t> so essential?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3508977"/>
          </a:xfrm>
        </p:spPr>
        <p:txBody>
          <a:bodyPr>
            <a:noAutofit/>
          </a:bodyPr>
          <a:lstStyle/>
          <a:p>
            <a:pPr marL="582930" indent="-514350">
              <a:buAutoNum type="arabicPeriod"/>
            </a:pPr>
            <a:r>
              <a:rPr lang="en-US" sz="2800" dirty="0" smtClean="0">
                <a:solidFill>
                  <a:schemeClr val="accent3"/>
                </a:solidFill>
              </a:rPr>
              <a:t>Universal Solvent </a:t>
            </a:r>
            <a:r>
              <a:rPr lang="en-US" sz="2800" dirty="0" smtClean="0"/>
              <a:t>– water is the base of most solutions (think </a:t>
            </a:r>
            <a:r>
              <a:rPr lang="en-US" sz="2800" dirty="0" smtClean="0">
                <a:solidFill>
                  <a:srgbClr val="C00000"/>
                </a:solidFill>
              </a:rPr>
              <a:t>BLOOD</a:t>
            </a:r>
            <a:r>
              <a:rPr lang="en-US" sz="2800" dirty="0" smtClean="0"/>
              <a:t>!)</a:t>
            </a:r>
          </a:p>
          <a:p>
            <a:pPr marL="582930" indent="-514350">
              <a:buAutoNum type="arabicPeriod"/>
            </a:pPr>
            <a:r>
              <a:rPr lang="en-US" sz="2800" dirty="0" smtClean="0">
                <a:solidFill>
                  <a:schemeClr val="accent3"/>
                </a:solidFill>
              </a:rPr>
              <a:t>Cohesion</a:t>
            </a:r>
            <a:r>
              <a:rPr lang="en-US" sz="2800" dirty="0" smtClean="0"/>
              <a:t> – water </a:t>
            </a:r>
            <a:r>
              <a:rPr lang="en-US" sz="2800" b="1" dirty="0" smtClean="0"/>
              <a:t>‘sticks’ </a:t>
            </a:r>
            <a:r>
              <a:rPr lang="en-US" sz="2800" dirty="0" smtClean="0"/>
              <a:t>to itself and other molecules (think bugs ‘walking on water’, drops, and curved surface in a tube)</a:t>
            </a:r>
          </a:p>
          <a:p>
            <a:pPr marL="582930" indent="-514350">
              <a:buAutoNum type="arabicPeriod"/>
            </a:pPr>
            <a:r>
              <a:rPr lang="en-US" sz="2800" dirty="0" smtClean="0">
                <a:solidFill>
                  <a:schemeClr val="accent3"/>
                </a:solidFill>
              </a:rPr>
              <a:t>Expansion</a:t>
            </a:r>
            <a:r>
              <a:rPr lang="en-US" sz="2800" dirty="0" smtClean="0"/>
              <a:t> – water </a:t>
            </a:r>
            <a:r>
              <a:rPr lang="en-US" sz="2800" b="1" dirty="0" smtClean="0"/>
              <a:t>EXPANDS</a:t>
            </a:r>
            <a:r>
              <a:rPr lang="en-US" sz="2800" dirty="0" smtClean="0"/>
              <a:t> as it freezes (think ice floating in soft drink!)</a:t>
            </a:r>
          </a:p>
          <a:p>
            <a:pPr marL="582930" indent="-514350">
              <a:buAutoNum type="arabicPeriod"/>
            </a:pPr>
            <a:r>
              <a:rPr lang="en-US" sz="2800" dirty="0" smtClean="0">
                <a:solidFill>
                  <a:schemeClr val="accent3"/>
                </a:solidFill>
              </a:rPr>
              <a:t>Moderates Temperature </a:t>
            </a:r>
            <a:r>
              <a:rPr lang="en-US" sz="2800" dirty="0" smtClean="0"/>
              <a:t>– water is </a:t>
            </a:r>
            <a:r>
              <a:rPr lang="en-US" sz="2800" b="1" spc="600" dirty="0" smtClean="0"/>
              <a:t>slow</a:t>
            </a:r>
            <a:r>
              <a:rPr lang="en-US" sz="2800" dirty="0" smtClean="0"/>
              <a:t> to heat and </a:t>
            </a:r>
            <a:r>
              <a:rPr lang="en-US" sz="2800" b="1" spc="600" dirty="0" smtClean="0"/>
              <a:t>slow</a:t>
            </a:r>
            <a:r>
              <a:rPr lang="en-US" sz="2800" dirty="0" smtClean="0"/>
              <a:t> to cool (think pools in spring/fall)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24400" y="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Session 1</a:t>
            </a:r>
            <a:endParaRPr lang="en-US" sz="2800" dirty="0">
              <a:solidFill>
                <a:schemeClr val="bg2"/>
              </a:solidFill>
            </a:endParaRPr>
          </a:p>
        </p:txBody>
      </p:sp>
      <p:pic>
        <p:nvPicPr>
          <p:cNvPr id="7170" name="Picture 2" descr="C:\Users\sspencer\AppData\Local\Microsoft\Windows\Temporary Internet Files\Content.IE5\2A625FTA\MP90044479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95600"/>
            <a:ext cx="1011877" cy="78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sspencer\AppData\Local\Microsoft\Windows\Temporary Internet Files\Content.IE5\6ZJ4A196\MP900201637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818"/>
          <a:stretch/>
        </p:blipFill>
        <p:spPr bwMode="auto">
          <a:xfrm>
            <a:off x="8229600" y="3721604"/>
            <a:ext cx="739980" cy="135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sspencer\AppData\Local\Microsoft\Windows\Temporary Internet Files\Content.IE5\2A625FTA\MP90040657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045" y="1793422"/>
            <a:ext cx="1196535" cy="79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495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456" y="68580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Now It’s All About CELLS!</a:t>
            </a:r>
            <a:br>
              <a:rPr lang="en-US" dirty="0" smtClean="0"/>
            </a:br>
            <a:r>
              <a:rPr lang="en-US" sz="2800" dirty="0" smtClean="0"/>
              <a:t>The Basic Unit of LIFE!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8580" indent="0" algn="ctr">
              <a:buNone/>
            </a:pPr>
            <a:r>
              <a:rPr lang="en-US" sz="4000" b="1" dirty="0" smtClean="0"/>
              <a:t>The Cell Theory</a:t>
            </a:r>
          </a:p>
          <a:p>
            <a:r>
              <a:rPr lang="en-US" sz="3200" dirty="0" smtClean="0"/>
              <a:t>All living things are composed of one or more cells</a:t>
            </a:r>
          </a:p>
          <a:p>
            <a:r>
              <a:rPr lang="en-US" sz="3200" dirty="0" smtClean="0"/>
              <a:t>All cells come from other cells</a:t>
            </a:r>
          </a:p>
          <a:p>
            <a:r>
              <a:rPr lang="en-US" sz="3200" dirty="0" smtClean="0"/>
              <a:t>Cells are the smallest unit of life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/>
                </a:solidFill>
              </a:rPr>
              <a:t>Session 1</a:t>
            </a:r>
            <a:endParaRPr lang="en-US" sz="2800" dirty="0">
              <a:solidFill>
                <a:schemeClr val="bg2"/>
              </a:solidFill>
            </a:endParaRPr>
          </a:p>
        </p:txBody>
      </p:sp>
      <p:pic>
        <p:nvPicPr>
          <p:cNvPr id="8195" name="Picture 3" descr="C:\Users\sspencer\AppData\Local\Microsoft\Windows\Temporary Internet Files\Content.IE5\6ZJ4A196\MC90018533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619" y="4509655"/>
            <a:ext cx="782726" cy="178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4954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1442</TotalTime>
  <Words>752</Words>
  <Application>Microsoft Office PowerPoint</Application>
  <PresentationFormat>On-screen Show (4:3)</PresentationFormat>
  <Paragraphs>119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Austin</vt:lpstr>
      <vt:lpstr>Biology EOC Review</vt:lpstr>
      <vt:lpstr>The “Matter” of Life!</vt:lpstr>
      <vt:lpstr>Carbohydrates</vt:lpstr>
      <vt:lpstr>Lipids</vt:lpstr>
      <vt:lpstr>Proteins</vt:lpstr>
      <vt:lpstr>Nucleic Acids</vt:lpstr>
      <vt:lpstr>What else ‘Matters’ in Life?</vt:lpstr>
      <vt:lpstr>What makes water so essential?</vt:lpstr>
      <vt:lpstr>Now It’s All About CELLS! The Basic Unit of LIFE!</vt:lpstr>
      <vt:lpstr>How do we know?</vt:lpstr>
      <vt:lpstr>Scientific Method</vt:lpstr>
      <vt:lpstr>Microscopes     Microscopes</vt:lpstr>
      <vt:lpstr>…and now back to cells</vt:lpstr>
      <vt:lpstr>PowerPoint Presentation</vt:lpstr>
      <vt:lpstr>Cells – Inside and Out</vt:lpstr>
      <vt:lpstr>A Closer look at the Cell Membrane</vt:lpstr>
      <vt:lpstr>Passive Transports</vt:lpstr>
      <vt:lpstr>Passive Transports</vt:lpstr>
      <vt:lpstr>Passive Transports</vt:lpstr>
      <vt:lpstr>Active Transports</vt:lpstr>
      <vt:lpstr>Active Transports</vt:lpstr>
    </vt:vector>
  </TitlesOfParts>
  <Company>School District of Clay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27</cp:revision>
  <dcterms:created xsi:type="dcterms:W3CDTF">2013-04-17T15:22:48Z</dcterms:created>
  <dcterms:modified xsi:type="dcterms:W3CDTF">2013-04-22T01:20:44Z</dcterms:modified>
</cp:coreProperties>
</file>