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997CFC0-C8F4-4DE4-8C88-3213F3F57709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A2F4378-D703-4EB7-9118-F3D6213625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Biology EOC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Session 2: Cellular Energy &amp; Cell Division</a:t>
            </a:r>
          </a:p>
          <a:p>
            <a:endParaRPr lang="en-US" sz="1100" dirty="0"/>
          </a:p>
          <a:p>
            <a:r>
              <a:rPr lang="en-US" sz="1100" dirty="0" smtClean="0"/>
              <a:t>Created by: Sandra Spencer (April, 2013)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1684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1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300" dirty="0" smtClean="0"/>
              <a:t>Do you see what I see?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Sunlight energy </a:t>
            </a:r>
            <a:r>
              <a:rPr lang="en-US" sz="3600" dirty="0" smtClean="0"/>
              <a:t>+ 6CO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</a:t>
            </a:r>
            <a:r>
              <a:rPr lang="en-US" sz="3600" dirty="0"/>
              <a:t>+ 6H</a:t>
            </a:r>
            <a:r>
              <a:rPr lang="en-US" sz="3600" baseline="-25000" dirty="0"/>
              <a:t>2</a:t>
            </a:r>
            <a:r>
              <a:rPr lang="en-US" sz="3600" dirty="0"/>
              <a:t>O </a:t>
            </a:r>
            <a:r>
              <a:rPr lang="en-US" sz="3600" dirty="0">
                <a:latin typeface="Times New Roman"/>
                <a:cs typeface="Times New Roman"/>
              </a:rPr>
              <a:t>→ </a:t>
            </a:r>
            <a:r>
              <a:rPr lang="en-US" sz="3600" dirty="0">
                <a:cs typeface="Times New Roman"/>
              </a:rPr>
              <a:t>6O</a:t>
            </a:r>
            <a:r>
              <a:rPr lang="en-US" sz="3600" baseline="-25000" dirty="0">
                <a:cs typeface="Times New Roman"/>
              </a:rPr>
              <a:t>2</a:t>
            </a:r>
            <a:r>
              <a:rPr lang="en-US" sz="3600" dirty="0">
                <a:cs typeface="Times New Roman"/>
              </a:rPr>
              <a:t> + </a:t>
            </a:r>
            <a:r>
              <a:rPr lang="en-US" sz="3600" dirty="0">
                <a:solidFill>
                  <a:srgbClr val="0070C0"/>
                </a:solidFill>
              </a:rPr>
              <a:t>C</a:t>
            </a:r>
            <a:r>
              <a:rPr lang="en-US" sz="3600" baseline="-25000" dirty="0">
                <a:solidFill>
                  <a:srgbClr val="0070C0"/>
                </a:solidFill>
              </a:rPr>
              <a:t>6</a:t>
            </a:r>
            <a:r>
              <a:rPr lang="en-US" sz="3600" dirty="0">
                <a:solidFill>
                  <a:srgbClr val="0070C0"/>
                </a:solidFill>
              </a:rPr>
              <a:t>H</a:t>
            </a:r>
            <a:r>
              <a:rPr lang="en-US" sz="3600" baseline="-25000" dirty="0">
                <a:solidFill>
                  <a:srgbClr val="0070C0"/>
                </a:solidFill>
              </a:rPr>
              <a:t>12</a:t>
            </a:r>
            <a:r>
              <a:rPr lang="en-US" sz="3600" dirty="0">
                <a:solidFill>
                  <a:srgbClr val="0070C0"/>
                </a:solidFill>
              </a:rPr>
              <a:t>O</a:t>
            </a:r>
            <a:r>
              <a:rPr lang="en-US" sz="3600" baseline="-25000" dirty="0">
                <a:solidFill>
                  <a:srgbClr val="0070C0"/>
                </a:solidFill>
              </a:rPr>
              <a:t>6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2000" dirty="0" smtClean="0">
                <a:cs typeface="Times New Roman"/>
              </a:rPr>
              <a:t>(</a:t>
            </a:r>
            <a:r>
              <a:rPr lang="en-US" sz="2000" dirty="0" smtClean="0">
                <a:solidFill>
                  <a:srgbClr val="FFFF00"/>
                </a:solidFill>
                <a:cs typeface="Times New Roman"/>
              </a:rPr>
              <a:t>Photosynthesis</a:t>
            </a:r>
            <a:r>
              <a:rPr lang="en-US" sz="2000" dirty="0" smtClean="0">
                <a:cs typeface="Times New Roman"/>
              </a:rPr>
              <a:t>)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2000" dirty="0" smtClean="0">
              <a:cs typeface="Times New Roman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cs typeface="Times New Roman"/>
              </a:rPr>
              <a:t>6O</a:t>
            </a:r>
            <a:r>
              <a:rPr lang="en-US" sz="3600" baseline="-25000" dirty="0" smtClean="0">
                <a:cs typeface="Times New Roman"/>
              </a:rPr>
              <a:t>2</a:t>
            </a:r>
            <a:r>
              <a:rPr lang="en-US" sz="3600" dirty="0" smtClean="0">
                <a:cs typeface="Times New Roman"/>
              </a:rPr>
              <a:t> </a:t>
            </a:r>
            <a:r>
              <a:rPr lang="en-US" sz="3600" dirty="0">
                <a:cs typeface="Times New Roman"/>
              </a:rPr>
              <a:t>+ </a:t>
            </a:r>
            <a:r>
              <a:rPr lang="en-US" sz="3600" dirty="0" smtClean="0">
                <a:solidFill>
                  <a:srgbClr val="0070C0"/>
                </a:solidFill>
              </a:rPr>
              <a:t>C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70C0"/>
                </a:solidFill>
              </a:rPr>
              <a:t>H</a:t>
            </a:r>
            <a:r>
              <a:rPr lang="en-US" sz="3600" baseline="-25000" dirty="0" smtClean="0">
                <a:solidFill>
                  <a:srgbClr val="0070C0"/>
                </a:solidFill>
              </a:rPr>
              <a:t>12</a:t>
            </a:r>
            <a:r>
              <a:rPr lang="en-US" sz="3600" dirty="0" smtClean="0">
                <a:solidFill>
                  <a:srgbClr val="0070C0"/>
                </a:solidFill>
              </a:rPr>
              <a:t>O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>
                <a:latin typeface="Times New Roman"/>
                <a:cs typeface="Times New Roman"/>
              </a:rPr>
              <a:t> → </a:t>
            </a:r>
            <a:r>
              <a:rPr lang="en-US" sz="3600" dirty="0"/>
              <a:t>6CO</a:t>
            </a:r>
            <a:r>
              <a:rPr lang="en-US" sz="3600" baseline="-25000" dirty="0"/>
              <a:t>2</a:t>
            </a:r>
            <a:r>
              <a:rPr lang="en-US" sz="3600" dirty="0"/>
              <a:t> + </a:t>
            </a:r>
            <a:r>
              <a:rPr lang="en-US" sz="3600" dirty="0" smtClean="0"/>
              <a:t>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+ energy </a:t>
            </a:r>
            <a:endParaRPr lang="en-US" sz="3600" baseline="-25000" dirty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/>
              <a:t>	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C00000"/>
                </a:solidFill>
              </a:rPr>
              <a:t>Aerobic Cellular Respiration</a:t>
            </a:r>
            <a:r>
              <a:rPr lang="en-US" sz="2000" dirty="0" smtClean="0"/>
              <a:t>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dirty="0"/>
              <a:t>	</a:t>
            </a: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	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That’s Right!!! They are exact opposites!</a:t>
            </a:r>
            <a:endParaRPr lang="en-US" sz="1800" b="1" dirty="0" smtClean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452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dirty="0" smtClean="0"/>
              <a:t>Anaerobic Respiration</a:t>
            </a:r>
            <a:br>
              <a:rPr lang="en-US" sz="5300" dirty="0" smtClean="0"/>
            </a:br>
            <a:r>
              <a:rPr lang="en-US" sz="4000" dirty="0" smtClean="0"/>
              <a:t>No Oxygen = LESS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sspencer\AppData\Local\Microsoft\Windows\Temporary Internet Files\Content.IE5\K3CYAUA1\MP900387697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1450539" cy="10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33400" y="133805"/>
            <a:ext cx="1981200" cy="179671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823540" y="396928"/>
            <a:ext cx="1538660" cy="11270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2400" y="2239879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When oxygen is </a:t>
            </a:r>
            <a:r>
              <a:rPr lang="en-US" sz="3600" b="1" dirty="0" smtClean="0"/>
              <a:t>NOT </a:t>
            </a:r>
            <a:r>
              <a:rPr lang="en-US" sz="3600" dirty="0" smtClean="0"/>
              <a:t>available, </a:t>
            </a:r>
            <a:r>
              <a:rPr lang="en-US" sz="3600" dirty="0" smtClean="0">
                <a:solidFill>
                  <a:srgbClr val="0070C0"/>
                </a:solidFill>
              </a:rPr>
              <a:t>Glucose</a:t>
            </a:r>
            <a:r>
              <a:rPr lang="en-US" sz="3600" dirty="0" smtClean="0"/>
              <a:t> is converted to only </a:t>
            </a:r>
            <a:r>
              <a:rPr lang="en-US" sz="3600" b="1" dirty="0" smtClean="0"/>
              <a:t>2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ATP</a:t>
            </a:r>
            <a:r>
              <a:rPr lang="en-US" sz="3600" dirty="0" smtClean="0"/>
              <a:t> by </a:t>
            </a:r>
            <a:r>
              <a:rPr lang="en-US" sz="3600" b="1" dirty="0" smtClean="0"/>
              <a:t>FERMENTATION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pPr marL="742950" indent="-742950">
              <a:buAutoNum type="arabicPeriod"/>
            </a:pPr>
            <a:r>
              <a:rPr lang="en-US" sz="3600" b="1" dirty="0" smtClean="0"/>
              <a:t>Alcoholic</a:t>
            </a:r>
            <a:r>
              <a:rPr lang="en-US" sz="3600" dirty="0" smtClean="0"/>
              <a:t> Fermentation – used by microorganisms (think yeast, bread, beer)</a:t>
            </a:r>
          </a:p>
          <a:p>
            <a:endParaRPr lang="en-US" sz="3600" dirty="0" smtClean="0"/>
          </a:p>
          <a:p>
            <a:pPr marL="742950" indent="-742950">
              <a:buFont typeface="+mj-lt"/>
              <a:buAutoNum type="arabicPeriod" startAt="2"/>
            </a:pPr>
            <a:r>
              <a:rPr lang="en-US" sz="3600" b="1" dirty="0" smtClean="0"/>
              <a:t>Lactic Acid </a:t>
            </a:r>
            <a:r>
              <a:rPr lang="en-US" sz="3600" dirty="0" smtClean="0"/>
              <a:t>Fermentation – used by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animals (think sore muscles – ouch!)</a:t>
            </a:r>
            <a:endParaRPr lang="en-US" sz="3600" dirty="0"/>
          </a:p>
        </p:txBody>
      </p:sp>
      <p:pic>
        <p:nvPicPr>
          <p:cNvPr id="5124" name="Picture 4" descr="C:\Users\sspencer\AppData\Local\Microsoft\Windows\Temporary Internet Files\Content.IE5\6ZJ4A196\MP9004025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549536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sspencer\AppData\Local\Microsoft\Windows\Temporary Internet Files\Content.IE5\UYHTBY3I\MC90038912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067" y="5356438"/>
            <a:ext cx="1151466" cy="118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880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89282"/>
            <a:ext cx="8991600" cy="133951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Now that we have ENERGY…</a:t>
            </a:r>
            <a:br>
              <a:rPr lang="en-US" dirty="0" smtClean="0"/>
            </a:br>
            <a:r>
              <a:rPr lang="en-US" dirty="0" smtClean="0"/>
              <a:t>LET’S GET TO WORK – Growing &amp; Dividing!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457058" cy="32156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b="1" dirty="0" smtClean="0">
                <a:solidFill>
                  <a:schemeClr val="tx1"/>
                </a:solidFill>
              </a:rPr>
              <a:t>Cell Cycle </a:t>
            </a:r>
            <a:r>
              <a:rPr lang="en-US" sz="3600" dirty="0" smtClean="0">
                <a:solidFill>
                  <a:schemeClr val="tx1"/>
                </a:solidFill>
              </a:rPr>
              <a:t>(think Life Cycle)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G1, S, G2 = Interphase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M = Division (mitosis or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>
                <a:solidFill>
                  <a:schemeClr val="tx1"/>
                </a:solidFill>
              </a:rPr>
              <a:t>	</a:t>
            </a:r>
            <a:r>
              <a:rPr lang="en-US" sz="3600" dirty="0" smtClean="0">
                <a:solidFill>
                  <a:schemeClr val="tx1"/>
                </a:solidFill>
              </a:rPr>
              <a:t>meiosis)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Cytokinesis = cell separation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9013" y="5813089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Drawing by S. Spencer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376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Interphase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G1 – general growth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S – synthesis (copying) of chromosomes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2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G2 – preparation for division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295400"/>
            <a:ext cx="3347258" cy="493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6027630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Drawing by S. Spencer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376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50738"/>
            <a:ext cx="8814590" cy="1143000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Cell Division – Mitosis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100" dirty="0" smtClean="0"/>
              <a:t>Asexual reproduction forming 2 identical cells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(Division occurs in most ‘body’ cells for growth &amp; repair)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24211"/>
            <a:ext cx="1961211" cy="310018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624211"/>
            <a:ext cx="2029968" cy="31001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24212"/>
            <a:ext cx="2212259" cy="3100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528" y="1638067"/>
            <a:ext cx="2344517" cy="31001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" y="4724400"/>
            <a:ext cx="8966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Prophase</a:t>
            </a:r>
            <a:r>
              <a:rPr lang="en-US" sz="2000" dirty="0" smtClean="0"/>
              <a:t> – condensing of chromosomes, disappearance of nuclear membrane &amp; nucleolus, spindle fibers form</a:t>
            </a:r>
          </a:p>
          <a:p>
            <a:r>
              <a:rPr lang="en-US" sz="2000" b="1" dirty="0" smtClean="0"/>
              <a:t>Metaphase</a:t>
            </a:r>
            <a:r>
              <a:rPr lang="en-US" sz="2000" dirty="0" smtClean="0"/>
              <a:t> – chromosome pairs line up in middle of cell</a:t>
            </a:r>
          </a:p>
          <a:p>
            <a:r>
              <a:rPr lang="en-US" sz="2000" b="1" dirty="0" smtClean="0"/>
              <a:t>Anaphase</a:t>
            </a:r>
            <a:r>
              <a:rPr lang="en-US" sz="2000" dirty="0" smtClean="0"/>
              <a:t> – chromosome pairs are pulled apart to opposite sides of cell</a:t>
            </a:r>
          </a:p>
          <a:p>
            <a:r>
              <a:rPr lang="en-US" sz="2000" b="1" dirty="0" err="1" smtClean="0"/>
              <a:t>Telophase</a:t>
            </a:r>
            <a:r>
              <a:rPr lang="en-US" sz="2000" dirty="0" smtClean="0"/>
              <a:t> – 2 new nuclear membranes reform on either end of cell, chromosomes begin to uncoil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7999" y="6476560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Drawings by S. Spencer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0394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9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Cytokinesis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Final separation of new cells formed during division.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7400"/>
            <a:ext cx="3721608" cy="4654296"/>
          </a:xfrm>
          <a:prstGeom prst="rect">
            <a:avLst/>
          </a:prstGeom>
        </p:spPr>
      </p:pic>
      <p:sp>
        <p:nvSpPr>
          <p:cNvPr id="9" name="Curved Down Arrow 8"/>
          <p:cNvSpPr/>
          <p:nvPr/>
        </p:nvSpPr>
        <p:spPr>
          <a:xfrm>
            <a:off x="2438400" y="2057400"/>
            <a:ext cx="2286000" cy="7620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284018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Cleavage furrow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724400" y="4038600"/>
            <a:ext cx="213360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0" y="3810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Cell Plate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87963" y="6496252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Drawing by S. Spencer 2013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50394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89282"/>
            <a:ext cx="881459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Cell Division – Meiosis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100" dirty="0" smtClean="0"/>
              <a:t>Division forming 4 different cells (each having HALF the original # of chromosomes)</a:t>
            </a:r>
            <a:endParaRPr lang="en-US" sz="31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638800" cy="3542637"/>
          </a:xfrm>
        </p:spPr>
      </p:pic>
      <p:sp>
        <p:nvSpPr>
          <p:cNvPr id="10" name="TextBox 9"/>
          <p:cNvSpPr txBox="1"/>
          <p:nvPr/>
        </p:nvSpPr>
        <p:spPr>
          <a:xfrm>
            <a:off x="152400" y="4821382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 Divisions back to back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Cells produced are HAPLOID (half the # of chromosomes)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Division only used in cells involved in SEXUAL reproduction (they are GAMETES – sex cells)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Crossing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15000" y="4713660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81964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96449"/>
              </p:ext>
            </p:extLst>
          </p:nvPr>
        </p:nvGraphicFramePr>
        <p:xfrm>
          <a:off x="457200" y="1295400"/>
          <a:ext cx="819118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383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Mitosis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Meiosis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Reproduction – Asexual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Reproduction – Sexual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r>
                        <a:rPr lang="en-US" sz="3200" baseline="0" dirty="0" smtClean="0"/>
                        <a:t> Division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Divisions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 Daughter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 Daughter Cells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Produces Identical</a:t>
                      </a:r>
                      <a:r>
                        <a:rPr lang="en-US" sz="3200" baseline="0" dirty="0" smtClean="0"/>
                        <a:t>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Produces Different Cells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Produces Diploid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Produces Haploid Cells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Non-sex</a:t>
                      </a:r>
                      <a:r>
                        <a:rPr lang="en-US" sz="3200" baseline="0" dirty="0" smtClean="0"/>
                        <a:t> cells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Sex cells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Limits Genetic Diversity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Increases Genetic Diversity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9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Let’s Compare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165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Now you’re getting </a:t>
            </a:r>
            <a:br>
              <a:rPr lang="en-US" sz="6000" dirty="0" smtClean="0"/>
            </a:br>
            <a:r>
              <a:rPr lang="en-US" sz="6000" dirty="0" smtClean="0"/>
              <a:t>Out of Control!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434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The cell cycle is controlled by CYCLINS.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200" dirty="0" smtClean="0"/>
              <a:t>Cell Division that is uncontrolled = CANCER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32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80345"/>
          <a:stretch/>
        </p:blipFill>
        <p:spPr>
          <a:xfrm>
            <a:off x="2455929" y="3657600"/>
            <a:ext cx="4865349" cy="2667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69124" y="6406330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3316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Let’s Get Energized!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Energy comes in many different forms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chemical (food)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electrical (plug-ins)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3600" dirty="0" smtClean="0"/>
              <a:t>radiant (sun)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All living things must obtain and use energy!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907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b="1" dirty="0" smtClean="0"/>
              <a:t>Heterotrophs </a:t>
            </a:r>
            <a:r>
              <a:rPr lang="en-US" sz="3600" dirty="0" smtClean="0"/>
              <a:t>(Consumers): Obtain food energy (glucose) through consumption (animals, fungus)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36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b="1" dirty="0" smtClean="0"/>
              <a:t>Autotrophs</a:t>
            </a:r>
            <a:r>
              <a:rPr lang="en-US" sz="3600" dirty="0" smtClean="0"/>
              <a:t> (Producers): Obtain food energy (glucose) through </a:t>
            </a:r>
            <a:r>
              <a:rPr lang="en-US" sz="3600" dirty="0" smtClean="0">
                <a:solidFill>
                  <a:srgbClr val="C00000"/>
                </a:solidFill>
              </a:rPr>
              <a:t>Photosynthesis</a:t>
            </a:r>
            <a:r>
              <a:rPr lang="en-US" sz="3600" dirty="0" smtClean="0"/>
              <a:t> (plants, bacteria)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6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The conversion of </a:t>
            </a:r>
            <a:r>
              <a:rPr lang="en-US" sz="3600" dirty="0" smtClean="0">
                <a:solidFill>
                  <a:srgbClr val="FFFF00"/>
                </a:solidFill>
              </a:rPr>
              <a:t>solar</a:t>
            </a:r>
            <a:r>
              <a:rPr lang="en-US" sz="3600" dirty="0" smtClean="0"/>
              <a:t> energy to food energy (</a:t>
            </a:r>
            <a:r>
              <a:rPr lang="en-US" sz="3600" dirty="0" smtClean="0">
                <a:solidFill>
                  <a:srgbClr val="0070C0"/>
                </a:solidFill>
              </a:rPr>
              <a:t>glucose</a:t>
            </a:r>
            <a:r>
              <a:rPr lang="en-US" sz="3600" dirty="0" smtClean="0"/>
              <a:t>).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3600" dirty="0" smtClean="0"/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6CO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+ 6H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</a:t>
            </a:r>
            <a:r>
              <a:rPr lang="en-US" sz="3600" dirty="0" smtClean="0">
                <a:latin typeface="Times New Roman"/>
                <a:cs typeface="Times New Roman"/>
              </a:rPr>
              <a:t>→ </a:t>
            </a:r>
            <a:r>
              <a:rPr lang="en-US" sz="3600" dirty="0" smtClean="0">
                <a:cs typeface="Times New Roman"/>
              </a:rPr>
              <a:t>6O</a:t>
            </a:r>
            <a:r>
              <a:rPr lang="en-US" sz="3600" baseline="-25000" dirty="0" smtClean="0">
                <a:cs typeface="Times New Roman"/>
              </a:rPr>
              <a:t>2</a:t>
            </a:r>
            <a:r>
              <a:rPr lang="en-US" sz="3600" dirty="0" smtClean="0">
                <a:cs typeface="Times New Roman"/>
              </a:rPr>
              <a:t> + </a:t>
            </a:r>
            <a:r>
              <a:rPr lang="en-US" sz="3600" dirty="0" smtClean="0"/>
              <a:t>C</a:t>
            </a:r>
            <a:r>
              <a:rPr lang="en-US" sz="3600" baseline="-25000" dirty="0" smtClean="0"/>
              <a:t>6</a:t>
            </a:r>
            <a:r>
              <a:rPr lang="en-US" sz="3600" dirty="0" smtClean="0"/>
              <a:t>H</a:t>
            </a:r>
            <a:r>
              <a:rPr lang="en-US" sz="3600" baseline="-25000" dirty="0" smtClean="0"/>
              <a:t>12</a:t>
            </a:r>
            <a:r>
              <a:rPr lang="en-US" sz="3600" dirty="0" smtClean="0"/>
              <a:t>O</a:t>
            </a:r>
            <a:r>
              <a:rPr lang="en-US" sz="3600" baseline="-25000" dirty="0" smtClean="0"/>
              <a:t>6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baseline="-25000" dirty="0"/>
              <a:t>	</a:t>
            </a:r>
            <a:r>
              <a:rPr lang="en-US" sz="1800" dirty="0" smtClean="0"/>
              <a:t>carbon dioxide + water 		oxygen + glucose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*Takes place in the </a:t>
            </a:r>
            <a:r>
              <a:rPr lang="en-US" sz="3600" b="1" dirty="0" smtClean="0">
                <a:solidFill>
                  <a:srgbClr val="00B050"/>
                </a:solidFill>
              </a:rPr>
              <a:t>chloroplast</a:t>
            </a:r>
            <a:r>
              <a:rPr lang="en-US" sz="3600" dirty="0" smtClean="0"/>
              <a:t>!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3429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sunlight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9" b="69818"/>
          <a:stretch/>
        </p:blipFill>
        <p:spPr>
          <a:xfrm>
            <a:off x="6553200" y="4953000"/>
            <a:ext cx="1857419" cy="1466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65860" y="6190886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25067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Photosynthesis: 2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6CO</a:t>
            </a:r>
            <a:r>
              <a:rPr lang="en-US" sz="3600" baseline="-25000" dirty="0" smtClean="0">
                <a:solidFill>
                  <a:srgbClr val="0070C0"/>
                </a:solidFill>
              </a:rPr>
              <a:t>2</a:t>
            </a:r>
            <a:r>
              <a:rPr lang="en-US" sz="3600" dirty="0" smtClean="0"/>
              <a:t> + </a:t>
            </a:r>
            <a:r>
              <a:rPr lang="en-US" sz="3600" dirty="0" smtClean="0">
                <a:solidFill>
                  <a:srgbClr val="FFFF00"/>
                </a:solidFill>
              </a:rPr>
              <a:t>6H</a:t>
            </a:r>
            <a:r>
              <a:rPr lang="en-US" sz="3600" baseline="-25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O</a:t>
            </a:r>
            <a:r>
              <a:rPr lang="en-US" sz="3600" dirty="0" smtClean="0"/>
              <a:t> </a:t>
            </a:r>
            <a:r>
              <a:rPr lang="en-US" sz="3600" dirty="0" smtClean="0">
                <a:latin typeface="Times New Roman"/>
                <a:cs typeface="Times New Roman"/>
              </a:rPr>
              <a:t>→ </a:t>
            </a:r>
            <a:r>
              <a:rPr lang="en-US" sz="3600" dirty="0" smtClean="0">
                <a:solidFill>
                  <a:srgbClr val="FFFF00"/>
                </a:solidFill>
                <a:cs typeface="Times New Roman"/>
              </a:rPr>
              <a:t>6O</a:t>
            </a:r>
            <a:r>
              <a:rPr lang="en-US" sz="3600" baseline="-25000" dirty="0" smtClean="0">
                <a:solidFill>
                  <a:srgbClr val="FFFF00"/>
                </a:solidFill>
                <a:cs typeface="Times New Roman"/>
              </a:rPr>
              <a:t>2</a:t>
            </a:r>
            <a:r>
              <a:rPr lang="en-US" sz="3600" dirty="0" smtClean="0">
                <a:cs typeface="Times New Roman"/>
              </a:rPr>
              <a:t> + </a:t>
            </a:r>
            <a:r>
              <a:rPr lang="en-US" sz="3600" dirty="0" smtClean="0">
                <a:solidFill>
                  <a:srgbClr val="0070C0"/>
                </a:solidFill>
              </a:rPr>
              <a:t>C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70C0"/>
                </a:solidFill>
              </a:rPr>
              <a:t>H</a:t>
            </a:r>
            <a:r>
              <a:rPr lang="en-US" sz="3600" baseline="-25000" dirty="0" smtClean="0">
                <a:solidFill>
                  <a:srgbClr val="0070C0"/>
                </a:solidFill>
              </a:rPr>
              <a:t>12</a:t>
            </a:r>
            <a:r>
              <a:rPr lang="en-US" sz="3600" dirty="0" smtClean="0">
                <a:solidFill>
                  <a:srgbClr val="0070C0"/>
                </a:solidFill>
              </a:rPr>
              <a:t>O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baseline="-25000" dirty="0"/>
              <a:t>	</a:t>
            </a:r>
            <a:r>
              <a:rPr lang="en-US" sz="1800" dirty="0" smtClean="0">
                <a:solidFill>
                  <a:srgbClr val="0070C0"/>
                </a:solidFill>
              </a:rPr>
              <a:t>carbon dioxide </a:t>
            </a:r>
            <a:r>
              <a:rPr lang="en-US" sz="1800" dirty="0" smtClean="0"/>
              <a:t>+ </a:t>
            </a:r>
            <a:r>
              <a:rPr lang="en-US" sz="1800" dirty="0" smtClean="0">
                <a:solidFill>
                  <a:srgbClr val="FFFF00"/>
                </a:solidFill>
              </a:rPr>
              <a:t>water </a:t>
            </a:r>
            <a:r>
              <a:rPr lang="en-US" sz="1800" dirty="0" smtClean="0"/>
              <a:t>		</a:t>
            </a:r>
            <a:r>
              <a:rPr lang="en-US" sz="1800" dirty="0" smtClean="0">
                <a:solidFill>
                  <a:srgbClr val="FFFF00"/>
                </a:solidFill>
              </a:rPr>
              <a:t>oxygen </a:t>
            </a:r>
            <a:r>
              <a:rPr lang="en-US" sz="1800" dirty="0" smtClean="0"/>
              <a:t>+ </a:t>
            </a:r>
            <a:r>
              <a:rPr lang="en-US" sz="1800" dirty="0" smtClean="0">
                <a:solidFill>
                  <a:srgbClr val="0070C0"/>
                </a:solidFill>
              </a:rPr>
              <a:t>glucose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600" dirty="0" smtClean="0">
                <a:solidFill>
                  <a:srgbClr val="FFFF00"/>
                </a:solidFill>
              </a:rPr>
              <a:t>Light</a:t>
            </a:r>
            <a:r>
              <a:rPr lang="en-US" sz="3600" dirty="0" smtClean="0"/>
              <a:t> Reactions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600" dirty="0" smtClean="0">
                <a:solidFill>
                  <a:srgbClr val="0070C0"/>
                </a:solidFill>
              </a:rPr>
              <a:t>Calvin Cycle </a:t>
            </a:r>
            <a:r>
              <a:rPr lang="en-US" sz="3600" dirty="0" smtClean="0"/>
              <a:t>(Dark Reactions)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14478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sunlight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72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 have Glucose…Now what???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rgbClr val="0070C0"/>
                </a:solidFill>
              </a:rPr>
              <a:t>C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70C0"/>
                </a:solidFill>
              </a:rPr>
              <a:t>H</a:t>
            </a:r>
            <a:r>
              <a:rPr lang="en-US" sz="3600" baseline="-25000" dirty="0" smtClean="0">
                <a:solidFill>
                  <a:srgbClr val="0070C0"/>
                </a:solidFill>
              </a:rPr>
              <a:t>12</a:t>
            </a:r>
            <a:r>
              <a:rPr lang="en-US" sz="3600" dirty="0" smtClean="0">
                <a:solidFill>
                  <a:srgbClr val="0070C0"/>
                </a:solidFill>
              </a:rPr>
              <a:t>O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70C0"/>
                </a:solidFill>
              </a:rPr>
              <a:t>(glucose) </a:t>
            </a:r>
            <a:r>
              <a:rPr lang="en-US" sz="3600" dirty="0" smtClean="0">
                <a:solidFill>
                  <a:schemeClr val="tx1"/>
                </a:solidFill>
              </a:rPr>
              <a:t>is a ‘raw’ form of chemical energy that must be </a:t>
            </a:r>
            <a:r>
              <a:rPr lang="en-US" sz="3600" i="1" dirty="0" smtClean="0">
                <a:solidFill>
                  <a:schemeClr val="tx1"/>
                </a:solidFill>
              </a:rPr>
              <a:t>transferred</a:t>
            </a:r>
            <a:r>
              <a:rPr lang="en-US" sz="3600" dirty="0" smtClean="0">
                <a:solidFill>
                  <a:schemeClr val="tx1"/>
                </a:solidFill>
              </a:rPr>
              <a:t> to a usable form (</a:t>
            </a:r>
            <a:r>
              <a:rPr lang="en-US" sz="3600" dirty="0" smtClean="0">
                <a:solidFill>
                  <a:srgbClr val="FF0000"/>
                </a:solidFill>
              </a:rPr>
              <a:t>ATP</a:t>
            </a:r>
            <a:r>
              <a:rPr lang="en-US" sz="3600" dirty="0" smtClean="0">
                <a:solidFill>
                  <a:schemeClr val="tx1"/>
                </a:solidFill>
              </a:rPr>
              <a:t>)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 smtClean="0"/>
              <a:t>Illustrative Example: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The cell is like a soda machine.                   </a:t>
            </a: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Glucose is like a debit card.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The soda machine can’t use a debit card even though it represents cash, just like a cell can’t use glucose even though it represents chemical energy.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sspencer\AppData\Local\Microsoft\Windows\Temporary Internet Files\Content.IE5\2A625FTA\MC9004368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9" y="3283527"/>
            <a:ext cx="121893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spencer\AppData\Local\Microsoft\Windows\Temporary Internet Files\Content.IE5\6ZJ4A196\MC90001286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9" y="4660260"/>
            <a:ext cx="1262329" cy="67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55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ATP (Adenosine Triphosphate)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Cells must use </a:t>
            </a:r>
            <a:r>
              <a:rPr lang="en-US" sz="3600" dirty="0" smtClean="0">
                <a:solidFill>
                  <a:srgbClr val="FF0000"/>
                </a:solidFill>
              </a:rPr>
              <a:t>ATP</a:t>
            </a:r>
            <a:r>
              <a:rPr lang="en-US" sz="3600" dirty="0" smtClean="0">
                <a:solidFill>
                  <a:schemeClr val="tx1"/>
                </a:solidFill>
              </a:rPr>
              <a:t>, much like the soda machine must use </a:t>
            </a:r>
            <a:r>
              <a:rPr lang="en-US" sz="3600" dirty="0" smtClean="0">
                <a:solidFill>
                  <a:srgbClr val="00B050"/>
                </a:solidFill>
              </a:rPr>
              <a:t>CASH</a:t>
            </a:r>
            <a:r>
              <a:rPr lang="en-US" sz="3600" dirty="0" smtClean="0">
                <a:solidFill>
                  <a:schemeClr val="tx1"/>
                </a:solidFill>
              </a:rPr>
              <a:t> or COINS!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 smtClean="0"/>
              <a:t> 	              </a:t>
            </a:r>
            <a:r>
              <a:rPr lang="en-US" sz="1800" b="1" dirty="0" smtClean="0">
                <a:solidFill>
                  <a:srgbClr val="FF0000"/>
                </a:solidFill>
              </a:rPr>
              <a:t>ATP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>
                <a:solidFill>
                  <a:schemeClr val="tx1"/>
                </a:solidFill>
              </a:rPr>
              <a:t>*Soda machines use </a:t>
            </a:r>
            <a:r>
              <a:rPr lang="en-US" dirty="0" smtClean="0">
                <a:solidFill>
                  <a:srgbClr val="00B050"/>
                </a:solidFill>
              </a:rPr>
              <a:t>CASH</a:t>
            </a:r>
            <a:r>
              <a:rPr lang="en-US" dirty="0" smtClean="0">
                <a:solidFill>
                  <a:schemeClr val="tx1"/>
                </a:solidFill>
              </a:rPr>
              <a:t> to dispense sodas; cells use </a:t>
            </a:r>
            <a:r>
              <a:rPr lang="en-US" dirty="0" smtClean="0">
                <a:solidFill>
                  <a:srgbClr val="FF0000"/>
                </a:solidFill>
              </a:rPr>
              <a:t>ATP</a:t>
            </a:r>
            <a:r>
              <a:rPr lang="en-US" dirty="0" smtClean="0">
                <a:solidFill>
                  <a:schemeClr val="tx1"/>
                </a:solidFill>
              </a:rPr>
              <a:t> to move materials, make proteins, etc.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9" name="Picture 7" descr="C:\Users\sspencer\AppData\Local\Microsoft\Windows\Temporary Internet Files\Content.IE5\2A625FTA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24200"/>
            <a:ext cx="1905000" cy="23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29000"/>
            <a:ext cx="2381250" cy="13144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12027" y="4841465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97778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Cellular Respiration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solidFill>
                  <a:schemeClr val="tx1"/>
                </a:solidFill>
              </a:rPr>
              <a:t>ALL cells (plants, animals, fungus, etc.) must convert </a:t>
            </a:r>
            <a:r>
              <a:rPr lang="en-US" sz="3600" dirty="0" smtClean="0">
                <a:solidFill>
                  <a:srgbClr val="0070C0"/>
                </a:solidFill>
              </a:rPr>
              <a:t>Glucose</a:t>
            </a:r>
            <a:r>
              <a:rPr lang="en-US" sz="3600" dirty="0" smtClean="0">
                <a:solidFill>
                  <a:schemeClr val="tx1"/>
                </a:solidFill>
              </a:rPr>
              <a:t> to </a:t>
            </a:r>
            <a:r>
              <a:rPr lang="en-US" sz="3600" dirty="0" smtClean="0">
                <a:solidFill>
                  <a:srgbClr val="FF0000"/>
                </a:solidFill>
              </a:rPr>
              <a:t>ATP</a:t>
            </a:r>
            <a:r>
              <a:rPr lang="en-US" sz="3600" dirty="0" smtClean="0">
                <a:solidFill>
                  <a:schemeClr val="tx1"/>
                </a:solidFill>
              </a:rPr>
              <a:t> in a process known as </a:t>
            </a:r>
            <a:r>
              <a:rPr lang="en-US" sz="3600" b="1" dirty="0" smtClean="0">
                <a:solidFill>
                  <a:srgbClr val="7030A0"/>
                </a:solidFill>
              </a:rPr>
              <a:t>Cellular Respiration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  <a:endParaRPr lang="en-US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/>
              <a:t>Two Types: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200" dirty="0" smtClean="0"/>
              <a:t>Aerobic Respiration – with oxygen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200" dirty="0" smtClean="0"/>
              <a:t>Anaerobic Respiration – </a:t>
            </a:r>
            <a:r>
              <a:rPr lang="en-US" sz="3200" dirty="0" err="1" smtClean="0"/>
              <a:t>withOUT</a:t>
            </a:r>
            <a:r>
              <a:rPr lang="en-US" sz="3200" dirty="0" smtClean="0"/>
              <a:t> oxygen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78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171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5300" dirty="0" smtClean="0"/>
              <a:t>Aerobic Respiration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Oxygen =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5029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sz="3600" dirty="0" smtClean="0">
              <a:cs typeface="Times New Roman"/>
            </a:endParaRP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r>
              <a:rPr lang="en-US" sz="3600" dirty="0" smtClean="0">
                <a:cs typeface="Times New Roman"/>
              </a:rPr>
              <a:t>6O</a:t>
            </a:r>
            <a:r>
              <a:rPr lang="en-US" sz="3600" baseline="-25000" dirty="0" smtClean="0">
                <a:cs typeface="Times New Roman"/>
              </a:rPr>
              <a:t>2</a:t>
            </a:r>
            <a:r>
              <a:rPr lang="en-US" sz="3600" dirty="0" smtClean="0">
                <a:cs typeface="Times New Roman"/>
              </a:rPr>
              <a:t> </a:t>
            </a:r>
            <a:r>
              <a:rPr lang="en-US" sz="3600" dirty="0">
                <a:cs typeface="Times New Roman"/>
              </a:rPr>
              <a:t>+ </a:t>
            </a:r>
            <a:r>
              <a:rPr lang="en-US" sz="3600" dirty="0" smtClean="0">
                <a:solidFill>
                  <a:srgbClr val="0070C0"/>
                </a:solidFill>
              </a:rPr>
              <a:t>C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 smtClean="0">
                <a:solidFill>
                  <a:srgbClr val="0070C0"/>
                </a:solidFill>
              </a:rPr>
              <a:t>H</a:t>
            </a:r>
            <a:r>
              <a:rPr lang="en-US" sz="3600" baseline="-25000" dirty="0" smtClean="0">
                <a:solidFill>
                  <a:srgbClr val="0070C0"/>
                </a:solidFill>
              </a:rPr>
              <a:t>12</a:t>
            </a:r>
            <a:r>
              <a:rPr lang="en-US" sz="3600" dirty="0" smtClean="0">
                <a:solidFill>
                  <a:srgbClr val="0070C0"/>
                </a:solidFill>
              </a:rPr>
              <a:t>O</a:t>
            </a:r>
            <a:r>
              <a:rPr lang="en-US" sz="3600" baseline="-25000" dirty="0" smtClean="0">
                <a:solidFill>
                  <a:srgbClr val="0070C0"/>
                </a:solidFill>
              </a:rPr>
              <a:t>6</a:t>
            </a:r>
            <a:r>
              <a:rPr lang="en-US" sz="3600" dirty="0">
                <a:latin typeface="Times New Roman"/>
                <a:cs typeface="Times New Roman"/>
              </a:rPr>
              <a:t> → </a:t>
            </a:r>
            <a:r>
              <a:rPr lang="en-US" sz="3600" dirty="0"/>
              <a:t>6CO</a:t>
            </a:r>
            <a:r>
              <a:rPr lang="en-US" sz="3600" baseline="-25000" dirty="0"/>
              <a:t>2</a:t>
            </a:r>
            <a:r>
              <a:rPr lang="en-US" sz="3600" dirty="0"/>
              <a:t> + </a:t>
            </a:r>
            <a:r>
              <a:rPr lang="en-US" sz="3600" dirty="0" smtClean="0"/>
              <a:t>6H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O + energy </a:t>
            </a:r>
            <a:endParaRPr lang="en-US" sz="3600" baseline="-25000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/>
              <a:t>	</a:t>
            </a:r>
            <a:endParaRPr lang="en-US" sz="1800" b="1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/>
              <a:t>	</a:t>
            </a:r>
            <a:r>
              <a:rPr lang="en-US" sz="1800" b="1" dirty="0" smtClean="0"/>
              <a:t>oxygen     +    </a:t>
            </a:r>
            <a:r>
              <a:rPr lang="en-US" sz="1800" b="1" dirty="0" smtClean="0">
                <a:solidFill>
                  <a:srgbClr val="0070C0"/>
                </a:solidFill>
              </a:rPr>
              <a:t>glucose  </a:t>
            </a:r>
            <a:r>
              <a:rPr lang="en-US" sz="1800" b="1" dirty="0" smtClean="0"/>
              <a:t>             carbon dioxide  +     water     +     </a:t>
            </a:r>
            <a:r>
              <a:rPr lang="en-US" sz="3200" b="1" dirty="0" smtClean="0"/>
              <a:t>36</a:t>
            </a:r>
            <a:r>
              <a:rPr lang="en-US" sz="3200" b="1" dirty="0" smtClean="0">
                <a:solidFill>
                  <a:srgbClr val="FF0000"/>
                </a:solidFill>
              </a:rPr>
              <a:t>ATP</a:t>
            </a:r>
          </a:p>
          <a:p>
            <a:pPr marL="0" indent="0" algn="ctr">
              <a:buClr>
                <a:schemeClr val="accent1">
                  <a:lumMod val="75000"/>
                </a:schemeClr>
              </a:buClr>
              <a:buNone/>
            </a:pPr>
            <a:endParaRPr lang="en-US" dirty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dirty="0" smtClean="0"/>
              <a:t>	Location: Cytoplasm &amp; Mitochondria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1800" dirty="0" smtClean="0"/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3500" dirty="0" smtClean="0"/>
              <a:t>3 steps: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500" dirty="0" smtClean="0"/>
              <a:t>Glycolysis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500" dirty="0" smtClean="0"/>
              <a:t>Krebs Cycle</a:t>
            </a:r>
          </a:p>
          <a:p>
            <a:pPr marL="742950" indent="-742950">
              <a:buClr>
                <a:schemeClr val="accent1">
                  <a:lumMod val="75000"/>
                </a:schemeClr>
              </a:buClr>
              <a:buAutoNum type="arabicPeriod"/>
            </a:pPr>
            <a:r>
              <a:rPr lang="en-US" sz="3500" dirty="0" smtClean="0"/>
              <a:t>Electron Transport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9950"/>
            <a:ext cx="3200400" cy="369332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Session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spencer\AppData\Local\Microsoft\Windows\Temporary Internet Files\Content.IE5\K3CYAUA1\MP9003876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9980"/>
            <a:ext cx="2032734" cy="145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53691"/>
            <a:ext cx="2895600" cy="28956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8077200" y="34290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267700" y="4038600"/>
            <a:ext cx="5715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Explosion 1 15"/>
          <p:cNvSpPr/>
          <p:nvPr/>
        </p:nvSpPr>
        <p:spPr>
          <a:xfrm>
            <a:off x="6648450" y="2514599"/>
            <a:ext cx="1905000" cy="1191491"/>
          </a:xfrm>
          <a:prstGeom prst="irregularSeal1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78532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1254</TotalTime>
  <Words>628</Words>
  <Application>Microsoft Office PowerPoint</Application>
  <PresentationFormat>On-screen Show (4:3)</PresentationFormat>
  <Paragraphs>155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Thatch</vt:lpstr>
      <vt:lpstr>Biology EOC Review</vt:lpstr>
      <vt:lpstr>Let’s Get Energized!</vt:lpstr>
      <vt:lpstr>PowerPoint Presentation</vt:lpstr>
      <vt:lpstr>Photosynthesis</vt:lpstr>
      <vt:lpstr>Photosynthesis: 2 stages</vt:lpstr>
      <vt:lpstr>We have Glucose…Now what???</vt:lpstr>
      <vt:lpstr>ATP (Adenosine Triphosphate)</vt:lpstr>
      <vt:lpstr>Cellular Respiration</vt:lpstr>
      <vt:lpstr>Aerobic Respiration Oxygen = MORE!</vt:lpstr>
      <vt:lpstr>Do you see what I see?</vt:lpstr>
      <vt:lpstr>Anaerobic Respiration No Oxygen = LESS</vt:lpstr>
      <vt:lpstr>Now that we have ENERGY… LET’S GET TO WORK – Growing &amp; Dividing!</vt:lpstr>
      <vt:lpstr>Interphase</vt:lpstr>
      <vt:lpstr>Cell Division – Mitosis Asexual reproduction forming 2 identical cells (Division occurs in most ‘body’ cells for growth &amp; repair)</vt:lpstr>
      <vt:lpstr>Cytokinesis</vt:lpstr>
      <vt:lpstr>Cell Division – Meiosis Division forming 4 different cells (each having HALF the original # of chromosomes)</vt:lpstr>
      <vt:lpstr>Let’s Compare</vt:lpstr>
      <vt:lpstr>Now you’re getting  Out of Control!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EOC Review</dc:title>
  <dc:creator>Windows User</dc:creator>
  <cp:lastModifiedBy>Windows User</cp:lastModifiedBy>
  <cp:revision>24</cp:revision>
  <dcterms:created xsi:type="dcterms:W3CDTF">2013-04-18T15:36:09Z</dcterms:created>
  <dcterms:modified xsi:type="dcterms:W3CDTF">2013-04-22T01:23:34Z</dcterms:modified>
</cp:coreProperties>
</file>