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7" r:id="rId2"/>
    <p:sldId id="259" r:id="rId3"/>
    <p:sldId id="261" r:id="rId4"/>
    <p:sldId id="262" r:id="rId5"/>
    <p:sldId id="263" r:id="rId6"/>
    <p:sldId id="264" r:id="rId7"/>
    <p:sldId id="265" r:id="rId8"/>
    <p:sldId id="266" r:id="rId9"/>
    <p:sldId id="267" r:id="rId10"/>
    <p:sldId id="269" r:id="rId11"/>
    <p:sldId id="268" r:id="rId12"/>
    <p:sldId id="270" r:id="rId13"/>
    <p:sldId id="271" r:id="rId14"/>
    <p:sldId id="272" r:id="rId15"/>
    <p:sldId id="273" r:id="rId16"/>
    <p:sldId id="277" r:id="rId17"/>
    <p:sldId id="274" r:id="rId18"/>
    <p:sldId id="275" r:id="rId19"/>
    <p:sldId id="276" r:id="rId20"/>
    <p:sldId id="278" r:id="rId21"/>
    <p:sldId id="279" r:id="rId22"/>
    <p:sldId id="280" r:id="rId23"/>
    <p:sldId id="281" r:id="rId24"/>
    <p:sldId id="282" r:id="rId25"/>
    <p:sldId id="283" r:id="rId26"/>
    <p:sldId id="285" r:id="rId27"/>
    <p:sldId id="284" r:id="rId28"/>
    <p:sldId id="286" r:id="rId29"/>
    <p:sldId id="287" r:id="rId30"/>
    <p:sldId id="289" r:id="rId31"/>
    <p:sldId id="290" r:id="rId32"/>
    <p:sldId id="291" r:id="rId33"/>
    <p:sldId id="292" r:id="rId34"/>
    <p:sldId id="288" r:id="rId35"/>
    <p:sldId id="293" r:id="rId36"/>
    <p:sldId id="294" r:id="rId37"/>
    <p:sldId id="295" r:id="rId38"/>
    <p:sldId id="296" r:id="rId39"/>
    <p:sldId id="297" r:id="rId40"/>
    <p:sldId id="298" r:id="rId41"/>
    <p:sldId id="318" r:id="rId42"/>
    <p:sldId id="300" r:id="rId43"/>
    <p:sldId id="301" r:id="rId44"/>
    <p:sldId id="299" r:id="rId45"/>
    <p:sldId id="303" r:id="rId46"/>
    <p:sldId id="302" r:id="rId47"/>
    <p:sldId id="304" r:id="rId48"/>
    <p:sldId id="306" r:id="rId49"/>
    <p:sldId id="305" r:id="rId50"/>
    <p:sldId id="307" r:id="rId51"/>
    <p:sldId id="308" r:id="rId52"/>
    <p:sldId id="309" r:id="rId53"/>
    <p:sldId id="310" r:id="rId54"/>
    <p:sldId id="311" r:id="rId55"/>
    <p:sldId id="312" r:id="rId56"/>
    <p:sldId id="313" r:id="rId57"/>
    <p:sldId id="314" r:id="rId58"/>
    <p:sldId id="315" r:id="rId59"/>
    <p:sldId id="316" r:id="rId60"/>
    <p:sldId id="320" r:id="rId61"/>
    <p:sldId id="321" r:id="rId62"/>
    <p:sldId id="322" r:id="rId63"/>
    <p:sldId id="319" r:id="rId64"/>
    <p:sldId id="323" r:id="rId65"/>
    <p:sldId id="324" r:id="rId66"/>
    <p:sldId id="325" r:id="rId67"/>
    <p:sldId id="326" r:id="rId68"/>
    <p:sldId id="327" r:id="rId69"/>
    <p:sldId id="328" r:id="rId70"/>
    <p:sldId id="329" r:id="rId71"/>
    <p:sldId id="330" r:id="rId72"/>
    <p:sldId id="333" r:id="rId73"/>
    <p:sldId id="332"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122531-13F3-445F-BF4F-E55E832C46AF}" type="datetimeFigureOut">
              <a:rPr lang="en-US" smtClean="0"/>
              <a:pPr/>
              <a:t>4/22/2013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DB8EF7-BCCF-4146-8BEC-3104AD90579E}" type="slidenum">
              <a:rPr lang="en-US" smtClean="0"/>
              <a:pPr/>
              <a:t>‹#›</a:t>
            </a:fld>
            <a:endParaRPr lang="en-US"/>
          </a:p>
        </p:txBody>
      </p:sp>
    </p:spTree>
    <p:extLst>
      <p:ext uri="{BB962C8B-B14F-4D97-AF65-F5344CB8AC3E}">
        <p14:creationId xmlns:p14="http://schemas.microsoft.com/office/powerpoint/2010/main" val="2748252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96AA82-954A-40C9-B693-FB86BAB7CA53}"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D5CE3-D75B-477E-A438-BE57F784967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96AA82-954A-40C9-B693-FB86BAB7CA53}"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D5CE3-D75B-477E-A438-BE57F78496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96AA82-954A-40C9-B693-FB86BAB7CA53}"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D5CE3-D75B-477E-A438-BE57F784967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96AA82-954A-40C9-B693-FB86BAB7CA53}"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D5CE3-D75B-477E-A438-BE57F78496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96AA82-954A-40C9-B693-FB86BAB7CA53}"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D5CE3-D75B-477E-A438-BE57F784967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96AA82-954A-40C9-B693-FB86BAB7CA53}" type="datetimeFigureOut">
              <a:rPr lang="en-US" smtClean="0"/>
              <a:pPr/>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4D5CE3-D75B-477E-A438-BE57F78496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96AA82-954A-40C9-B693-FB86BAB7CA53}" type="datetimeFigureOut">
              <a:rPr lang="en-US" smtClean="0"/>
              <a:pPr/>
              <a:t>4/22/2013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4D5CE3-D75B-477E-A438-BE57F784967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96AA82-954A-40C9-B693-FB86BAB7CA53}" type="datetimeFigureOut">
              <a:rPr lang="en-US" smtClean="0"/>
              <a:pPr/>
              <a:t>4/22/2013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4D5CE3-D75B-477E-A438-BE57F78496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6AA82-954A-40C9-B693-FB86BAB7CA53}" type="datetimeFigureOut">
              <a:rPr lang="en-US" smtClean="0"/>
              <a:pPr/>
              <a:t>4/22/2013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4D5CE3-D75B-477E-A438-BE57F78496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96AA82-954A-40C9-B693-FB86BAB7CA53}" type="datetimeFigureOut">
              <a:rPr lang="en-US" smtClean="0"/>
              <a:pPr/>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4D5CE3-D75B-477E-A438-BE57F784967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96AA82-954A-40C9-B693-FB86BAB7CA53}" type="datetimeFigureOut">
              <a:rPr lang="en-US" smtClean="0"/>
              <a:pPr/>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4D5CE3-D75B-477E-A438-BE57F784967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96AA82-954A-40C9-B693-FB86BAB7CA53}" type="datetimeFigureOut">
              <a:rPr lang="en-US" smtClean="0"/>
              <a:pPr/>
              <a:t>4/22/2013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4D5CE3-D75B-477E-A438-BE57F78496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en.wikipedia.org/wiki/Inflammatory_response"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en.wikipedia.org/wiki/Tumor" TargetMode="External"/><Relationship Id="rId3" Type="http://schemas.openxmlformats.org/officeDocument/2006/relationships/hyperlink" Target="http://en.wikipedia.org/wiki/Host_cells" TargetMode="External"/><Relationship Id="rId7" Type="http://schemas.openxmlformats.org/officeDocument/2006/relationships/hyperlink" Target="http://en.wikipedia.org/wiki/Parasite" TargetMode="External"/><Relationship Id="rId2" Type="http://schemas.openxmlformats.org/officeDocument/2006/relationships/hyperlink" Target="http://en.wikipedia.org/wiki/Protein" TargetMode="External"/><Relationship Id="rId1" Type="http://schemas.openxmlformats.org/officeDocument/2006/relationships/slideLayout" Target="../slideLayouts/slideLayout4.xml"/><Relationship Id="rId6" Type="http://schemas.openxmlformats.org/officeDocument/2006/relationships/hyperlink" Target="http://en.wikipedia.org/wiki/Bacteria" TargetMode="External"/><Relationship Id="rId5" Type="http://schemas.openxmlformats.org/officeDocument/2006/relationships/hyperlink" Target="http://en.wikipedia.org/wiki/Virus" TargetMode="External"/><Relationship Id="rId10" Type="http://schemas.openxmlformats.org/officeDocument/2006/relationships/image" Target="../media/image41.png"/><Relationship Id="rId4" Type="http://schemas.openxmlformats.org/officeDocument/2006/relationships/hyperlink" Target="http://en.wikipedia.org/wiki/Pathogen" TargetMode="External"/><Relationship Id="rId9" Type="http://schemas.openxmlformats.org/officeDocument/2006/relationships/hyperlink" Target="http://en.wikipedia.org/wiki/Immune_syste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hyperlink" Target="https://en.wikipedia.org/wiki/Hypodermic_needle" TargetMode="External"/><Relationship Id="rId13" Type="http://schemas.openxmlformats.org/officeDocument/2006/relationships/hyperlink" Target="http://en.wikipedia.org/wiki/Case_fatality" TargetMode="External"/><Relationship Id="rId3" Type="http://schemas.openxmlformats.org/officeDocument/2006/relationships/hyperlink" Target="https://en.wikipedia.org/wiki/Immune_system" TargetMode="External"/><Relationship Id="rId7" Type="http://schemas.openxmlformats.org/officeDocument/2006/relationships/hyperlink" Target="https://en.wikipedia.org/wiki/Blood_transfusion" TargetMode="External"/><Relationship Id="rId12" Type="http://schemas.openxmlformats.org/officeDocument/2006/relationships/hyperlink" Target="http://en.wikipedia.org/wiki/SARS_coronavirus" TargetMode="External"/><Relationship Id="rId2" Type="http://schemas.openxmlformats.org/officeDocument/2006/relationships/hyperlink" Target="https://en.wikipedia.org/wiki/Disease" TargetMode="External"/><Relationship Id="rId1" Type="http://schemas.openxmlformats.org/officeDocument/2006/relationships/slideLayout" Target="../slideLayouts/slideLayout2.xml"/><Relationship Id="rId6" Type="http://schemas.openxmlformats.org/officeDocument/2006/relationships/hyperlink" Target="https://en.wikipedia.org/wiki/Sexual_intercourse" TargetMode="External"/><Relationship Id="rId11" Type="http://schemas.openxmlformats.org/officeDocument/2006/relationships/hyperlink" Target="http://en.wikipedia.org/wiki/Human" TargetMode="External"/><Relationship Id="rId5" Type="http://schemas.openxmlformats.org/officeDocument/2006/relationships/hyperlink" Target="https://en.wikipedia.org/wiki/Transmission_(medicine)" TargetMode="External"/><Relationship Id="rId10" Type="http://schemas.openxmlformats.org/officeDocument/2006/relationships/hyperlink" Target="http://en.wikipedia.org/wiki/Respiratory_disease" TargetMode="External"/><Relationship Id="rId4" Type="http://schemas.openxmlformats.org/officeDocument/2006/relationships/hyperlink" Target="https://en.wikipedia.org/wiki/HIV" TargetMode="External"/><Relationship Id="rId9" Type="http://schemas.openxmlformats.org/officeDocument/2006/relationships/hyperlink" Target="https://en.wikipedia.org/wiki/Vertical_transmission" TargetMode="External"/><Relationship Id="rId14" Type="http://schemas.openxmlformats.org/officeDocument/2006/relationships/hyperlink" Target="http://en.wikipedia.org/wiki/Influenz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hyperlink" Target="http://en.wikipedia.org/wiki/Zoonotic" TargetMode="External"/><Relationship Id="rId13" Type="http://schemas.openxmlformats.org/officeDocument/2006/relationships/hyperlink" Target="http://en.wikipedia.org/wiki/Species" TargetMode="External"/><Relationship Id="rId18" Type="http://schemas.openxmlformats.org/officeDocument/2006/relationships/hyperlink" Target="http://en.wikipedia.org/wiki/Influenza" TargetMode="External"/><Relationship Id="rId3" Type="http://schemas.openxmlformats.org/officeDocument/2006/relationships/hyperlink" Target="http://en.wikipedia.org/wiki/Monkey" TargetMode="External"/><Relationship Id="rId7" Type="http://schemas.openxmlformats.org/officeDocument/2006/relationships/hyperlink" Target="http://en.wikipedia.org/wiki/Mosquito-borne_disease" TargetMode="External"/><Relationship Id="rId12" Type="http://schemas.openxmlformats.org/officeDocument/2006/relationships/hyperlink" Target="http://en.wikipedia.org/wiki/Flaviviridae" TargetMode="External"/><Relationship Id="rId17" Type="http://schemas.openxmlformats.org/officeDocument/2006/relationships/hyperlink" Target="http://en.wikipedia.org/wiki/Host_(biology)" TargetMode="External"/><Relationship Id="rId2" Type="http://schemas.openxmlformats.org/officeDocument/2006/relationships/hyperlink" Target="http://en.wikipedia.org/wiki/Infectious_disease" TargetMode="External"/><Relationship Id="rId16" Type="http://schemas.openxmlformats.org/officeDocument/2006/relationships/hyperlink" Target="http://en.wikipedia.org/wiki/Bird" TargetMode="External"/><Relationship Id="rId20" Type="http://schemas.openxmlformats.org/officeDocument/2006/relationships/hyperlink" Target="http://en.wikipedia.org/wiki/Influenzavirus_A" TargetMode="External"/><Relationship Id="rId1" Type="http://schemas.openxmlformats.org/officeDocument/2006/relationships/slideLayout" Target="../slideLayouts/slideLayout2.xml"/><Relationship Id="rId6" Type="http://schemas.openxmlformats.org/officeDocument/2006/relationships/hyperlink" Target="http://en.wikipedia.org/wiki/Blood" TargetMode="External"/><Relationship Id="rId11" Type="http://schemas.openxmlformats.org/officeDocument/2006/relationships/hyperlink" Target="http://en.wikipedia.org/wiki/Family_(biology)" TargetMode="External"/><Relationship Id="rId5" Type="http://schemas.openxmlformats.org/officeDocument/2006/relationships/hyperlink" Target="http://en.wikipedia.org/wiki/Primate" TargetMode="External"/><Relationship Id="rId15" Type="http://schemas.openxmlformats.org/officeDocument/2006/relationships/hyperlink" Target="http://en.wikipedia.org/wiki/Vector_(epidemiology)" TargetMode="External"/><Relationship Id="rId10" Type="http://schemas.openxmlformats.org/officeDocument/2006/relationships/hyperlink" Target="http://en.wikipedia.org/wiki/Genus" TargetMode="External"/><Relationship Id="rId19" Type="http://schemas.openxmlformats.org/officeDocument/2006/relationships/hyperlink" Target="http://en.wikipedia.org/wiki/Virus" TargetMode="External"/><Relationship Id="rId4" Type="http://schemas.openxmlformats.org/officeDocument/2006/relationships/hyperlink" Target="http://en.wikipedia.org/wiki/Rodent" TargetMode="External"/><Relationship Id="rId9" Type="http://schemas.openxmlformats.org/officeDocument/2006/relationships/hyperlink" Target="http://en.wikipedia.org/wiki/Arbovirus" TargetMode="External"/><Relationship Id="rId14" Type="http://schemas.openxmlformats.org/officeDocument/2006/relationships/hyperlink" Target="http://en.wikipedia.org/wiki/Mosquito"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b="1" u="sng" dirty="0" smtClean="0"/>
              <a:t>Chapter 33</a:t>
            </a:r>
            <a:endParaRPr lang="en-US" sz="6000" dirty="0"/>
          </a:p>
        </p:txBody>
      </p:sp>
      <p:sp>
        <p:nvSpPr>
          <p:cNvPr id="5" name="Content Placeholder 4"/>
          <p:cNvSpPr>
            <a:spLocks noGrp="1"/>
          </p:cNvSpPr>
          <p:nvPr>
            <p:ph idx="1"/>
          </p:nvPr>
        </p:nvSpPr>
        <p:spPr/>
        <p:txBody>
          <a:bodyPr>
            <a:normAutofit fontScale="92500" lnSpcReduction="20000"/>
          </a:bodyPr>
          <a:lstStyle/>
          <a:p>
            <a:pPr>
              <a:buNone/>
            </a:pPr>
            <a:r>
              <a:rPr lang="en-US" sz="4800" b="1" dirty="0" smtClean="0"/>
              <a:t>			     Circulatory and   </a:t>
            </a:r>
          </a:p>
          <a:p>
            <a:pPr>
              <a:buNone/>
            </a:pPr>
            <a:r>
              <a:rPr lang="en-US" sz="4800" b="1" dirty="0"/>
              <a:t> </a:t>
            </a:r>
            <a:r>
              <a:rPr lang="en-US" sz="4800" b="1" dirty="0" smtClean="0"/>
              <a:t>            Respiratory Systems</a:t>
            </a:r>
          </a:p>
          <a:p>
            <a:pPr>
              <a:buNone/>
            </a:pPr>
            <a:r>
              <a:rPr lang="en-US" sz="4800" dirty="0" smtClean="0"/>
              <a:t>				     33.2</a:t>
            </a:r>
          </a:p>
          <a:p>
            <a:pPr>
              <a:buNone/>
            </a:pPr>
            <a:r>
              <a:rPr lang="en-US" b="1" dirty="0" smtClean="0"/>
              <a:t>                  Blood and the Lymphatic System</a:t>
            </a:r>
          </a:p>
          <a:p>
            <a:pPr>
              <a:buNone/>
            </a:pPr>
            <a:r>
              <a:rPr lang="en-US" b="1" dirty="0" smtClean="0"/>
              <a:t>				</a:t>
            </a:r>
            <a:r>
              <a:rPr lang="en-US" dirty="0" smtClean="0"/>
              <a:t>SC.912.L.14.6</a:t>
            </a:r>
          </a:p>
          <a:p>
            <a:pPr>
              <a:buNone/>
            </a:pPr>
            <a:r>
              <a:rPr lang="en-US" dirty="0" smtClean="0"/>
              <a:t>	Explain the significance of genetic factors, environmental factors, and pathogenic agents to health from the perspective of both individual and public health.</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33.2 Blood and the Lymphatic System</a:t>
            </a:r>
            <a:br>
              <a:rPr lang="en-US" b="1" dirty="0" smtClean="0"/>
            </a:br>
            <a:r>
              <a:rPr lang="en-US" b="1" dirty="0" smtClean="0">
                <a:solidFill>
                  <a:srgbClr val="00B050"/>
                </a:solidFill>
              </a:rPr>
              <a:t>Circulatory System Diseases</a:t>
            </a:r>
            <a:endParaRPr lang="en-US" dirty="0"/>
          </a:p>
        </p:txBody>
      </p:sp>
      <p:pic>
        <p:nvPicPr>
          <p:cNvPr id="6" name="Content Placeholder 5" descr="ath1.bmp"/>
          <p:cNvPicPr>
            <a:picLocks noGrp="1" noChangeAspect="1"/>
          </p:cNvPicPr>
          <p:nvPr>
            <p:ph sz="half" idx="1"/>
          </p:nvPr>
        </p:nvPicPr>
        <p:blipFill>
          <a:blip r:embed="rId2" cstate="print"/>
          <a:stretch>
            <a:fillRect/>
          </a:stretch>
        </p:blipFill>
        <p:spPr>
          <a:xfrm>
            <a:off x="228600" y="1676400"/>
            <a:ext cx="4191000" cy="4419600"/>
          </a:xfrm>
        </p:spPr>
      </p:pic>
      <p:pic>
        <p:nvPicPr>
          <p:cNvPr id="7" name="Content Placeholder 6" descr="ath2.jpg"/>
          <p:cNvPicPr>
            <a:picLocks noGrp="1" noChangeAspect="1"/>
          </p:cNvPicPr>
          <p:nvPr>
            <p:ph sz="half" idx="2"/>
          </p:nvPr>
        </p:nvPicPr>
        <p:blipFill>
          <a:blip r:embed="rId3" cstate="print"/>
          <a:stretch>
            <a:fillRect/>
          </a:stretch>
        </p:blipFill>
        <p:spPr>
          <a:xfrm>
            <a:off x="5053012" y="1676400"/>
            <a:ext cx="3633788" cy="46482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33.2 Blood and the Lymphatic System</a:t>
            </a:r>
            <a:br>
              <a:rPr lang="en-US" b="1" dirty="0" smtClean="0"/>
            </a:br>
            <a:r>
              <a:rPr lang="en-US" b="1" dirty="0" smtClean="0">
                <a:solidFill>
                  <a:srgbClr val="00B050"/>
                </a:solidFill>
              </a:rPr>
              <a:t>Circulatory System Diseases</a:t>
            </a:r>
            <a:endParaRPr lang="en-US" dirty="0"/>
          </a:p>
        </p:txBody>
      </p:sp>
      <p:sp>
        <p:nvSpPr>
          <p:cNvPr id="3" name="Content Placeholder 2"/>
          <p:cNvSpPr>
            <a:spLocks noGrp="1"/>
          </p:cNvSpPr>
          <p:nvPr>
            <p:ph sz="half" idx="1"/>
          </p:nvPr>
        </p:nvSpPr>
        <p:spPr/>
        <p:txBody>
          <a:bodyPr/>
          <a:lstStyle/>
          <a:p>
            <a:pPr>
              <a:buNone/>
            </a:pPr>
            <a:r>
              <a:rPr lang="en-US" b="1" dirty="0" smtClean="0">
                <a:solidFill>
                  <a:srgbClr val="FF0000"/>
                </a:solidFill>
              </a:rPr>
              <a:t>Heart Disease</a:t>
            </a:r>
          </a:p>
          <a:p>
            <a:pPr>
              <a:buFont typeface="Wingdings" pitchFamily="2" charset="2"/>
              <a:buChar char="v"/>
            </a:pPr>
            <a:r>
              <a:rPr lang="en-US" dirty="0" smtClean="0"/>
              <a:t>Blood clots</a:t>
            </a:r>
          </a:p>
          <a:p>
            <a:pPr>
              <a:buNone/>
            </a:pPr>
            <a:r>
              <a:rPr lang="en-US" dirty="0" smtClean="0"/>
              <a:t>	If the cap on a plaque ruptures, a blood clot may form that completely blocks an artery.</a:t>
            </a:r>
          </a:p>
          <a:p>
            <a:pPr>
              <a:buFont typeface="Wingdings" pitchFamily="2" charset="2"/>
              <a:buChar char="v"/>
            </a:pPr>
            <a:endParaRPr lang="en-US" dirty="0"/>
          </a:p>
        </p:txBody>
      </p:sp>
      <p:pic>
        <p:nvPicPr>
          <p:cNvPr id="5" name="Content Placeholder 4" descr="ath3.jpg"/>
          <p:cNvPicPr>
            <a:picLocks noGrp="1" noChangeAspect="1"/>
          </p:cNvPicPr>
          <p:nvPr>
            <p:ph sz="half" idx="2"/>
          </p:nvPr>
        </p:nvPicPr>
        <p:blipFill>
          <a:blip r:embed="rId2" cstate="print"/>
          <a:stretch>
            <a:fillRect/>
          </a:stretch>
        </p:blipFill>
        <p:spPr>
          <a:xfrm>
            <a:off x="4648200" y="1693440"/>
            <a:ext cx="4038600" cy="4339482"/>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smtClean="0"/>
              <a:t>33.2 Blood and the Lymphatic System</a:t>
            </a:r>
            <a:br>
              <a:rPr lang="en-US" b="1" dirty="0" smtClean="0"/>
            </a:br>
            <a:r>
              <a:rPr lang="en-US" b="1" dirty="0" smtClean="0">
                <a:solidFill>
                  <a:srgbClr val="00B050"/>
                </a:solidFill>
              </a:rPr>
              <a:t>Circulatory System Diseases</a:t>
            </a:r>
            <a:endParaRPr lang="en-US" dirty="0"/>
          </a:p>
        </p:txBody>
      </p:sp>
      <p:pic>
        <p:nvPicPr>
          <p:cNvPr id="5" name="Content Placeholder 4" descr="atherosclerosis-3.jpg"/>
          <p:cNvPicPr>
            <a:picLocks noGrp="1" noChangeAspect="1"/>
          </p:cNvPicPr>
          <p:nvPr>
            <p:ph idx="1"/>
          </p:nvPr>
        </p:nvPicPr>
        <p:blipFill>
          <a:blip r:embed="rId2" cstate="print"/>
          <a:stretch>
            <a:fillRect/>
          </a:stretch>
        </p:blipFill>
        <p:spPr>
          <a:xfrm>
            <a:off x="998564" y="1600200"/>
            <a:ext cx="7146871" cy="4525963"/>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33.2 Blood and the Lymphatic System</a:t>
            </a:r>
            <a:br>
              <a:rPr lang="en-US" b="1" dirty="0" smtClean="0"/>
            </a:br>
            <a:r>
              <a:rPr lang="en-US" b="1" dirty="0" smtClean="0">
                <a:solidFill>
                  <a:srgbClr val="00B050"/>
                </a:solidFill>
              </a:rPr>
              <a:t>Circulatory System Diseases</a:t>
            </a:r>
            <a:endParaRPr lang="en-US" dirty="0"/>
          </a:p>
        </p:txBody>
      </p:sp>
      <p:pic>
        <p:nvPicPr>
          <p:cNvPr id="8" name="Content Placeholder 7" descr="Heart_attack_diagram.png"/>
          <p:cNvPicPr>
            <a:picLocks noGrp="1" noChangeAspect="1"/>
          </p:cNvPicPr>
          <p:nvPr>
            <p:ph sz="half" idx="1"/>
          </p:nvPr>
        </p:nvPicPr>
        <p:blipFill>
          <a:blip r:embed="rId2" cstate="print"/>
          <a:stretch>
            <a:fillRect/>
          </a:stretch>
        </p:blipFill>
        <p:spPr>
          <a:xfrm>
            <a:off x="457200" y="2424140"/>
            <a:ext cx="4038600" cy="2878083"/>
          </a:xfrm>
        </p:spPr>
      </p:pic>
      <p:pic>
        <p:nvPicPr>
          <p:cNvPr id="11" name="Content Placeholder 10" descr="Heart-attack.jpg"/>
          <p:cNvPicPr>
            <a:picLocks noGrp="1" noChangeAspect="1"/>
          </p:cNvPicPr>
          <p:nvPr>
            <p:ph sz="half" idx="2"/>
          </p:nvPr>
        </p:nvPicPr>
        <p:blipFill>
          <a:blip r:embed="rId3" cstate="print"/>
          <a:stretch>
            <a:fillRect/>
          </a:stretch>
        </p:blipFill>
        <p:spPr>
          <a:xfrm>
            <a:off x="4762500" y="2339181"/>
            <a:ext cx="3810000" cy="3048000"/>
          </a:xfrm>
        </p:spPr>
      </p:pic>
      <p:sp>
        <p:nvSpPr>
          <p:cNvPr id="12" name="TextBox 11"/>
          <p:cNvSpPr txBox="1"/>
          <p:nvPr/>
        </p:nvSpPr>
        <p:spPr>
          <a:xfrm>
            <a:off x="1295400" y="1524000"/>
            <a:ext cx="7010400" cy="523220"/>
          </a:xfrm>
          <a:prstGeom prst="rect">
            <a:avLst/>
          </a:prstGeom>
          <a:noFill/>
        </p:spPr>
        <p:txBody>
          <a:bodyPr wrap="square" rtlCol="0">
            <a:spAutoFit/>
          </a:bodyPr>
          <a:lstStyle/>
          <a:p>
            <a:r>
              <a:rPr lang="en-US" sz="2800" b="1" dirty="0" smtClean="0"/>
              <a:t>                        Heart Attack</a:t>
            </a:r>
            <a:endParaRPr lang="en-US" sz="28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33.2 Blood and the Lymphatic System</a:t>
            </a:r>
            <a:br>
              <a:rPr lang="en-US" b="1" dirty="0" smtClean="0"/>
            </a:br>
            <a:r>
              <a:rPr lang="en-US" b="1" dirty="0" smtClean="0">
                <a:solidFill>
                  <a:srgbClr val="00B050"/>
                </a:solidFill>
              </a:rPr>
              <a:t>Circulatory System Diseases</a:t>
            </a:r>
            <a:endParaRPr lang="en-US" dirty="0"/>
          </a:p>
        </p:txBody>
      </p:sp>
      <p:pic>
        <p:nvPicPr>
          <p:cNvPr id="6" name="Content Placeholder 5" descr="stroke.jpg"/>
          <p:cNvPicPr>
            <a:picLocks noGrp="1" noChangeAspect="1"/>
          </p:cNvPicPr>
          <p:nvPr>
            <p:ph sz="half" idx="2"/>
          </p:nvPr>
        </p:nvPicPr>
        <p:blipFill>
          <a:blip r:embed="rId2" cstate="print"/>
          <a:stretch>
            <a:fillRect/>
          </a:stretch>
        </p:blipFill>
        <p:spPr>
          <a:xfrm>
            <a:off x="5105400" y="1371600"/>
            <a:ext cx="3505200" cy="5257800"/>
          </a:xfrm>
        </p:spPr>
      </p:pic>
      <p:sp>
        <p:nvSpPr>
          <p:cNvPr id="8" name="TextBox 7"/>
          <p:cNvSpPr txBox="1"/>
          <p:nvPr/>
        </p:nvSpPr>
        <p:spPr>
          <a:xfrm>
            <a:off x="2438400" y="1600200"/>
            <a:ext cx="2819400" cy="523220"/>
          </a:xfrm>
          <a:prstGeom prst="rect">
            <a:avLst/>
          </a:prstGeom>
          <a:noFill/>
        </p:spPr>
        <p:txBody>
          <a:bodyPr wrap="square" rtlCol="0">
            <a:spAutoFit/>
          </a:bodyPr>
          <a:lstStyle/>
          <a:p>
            <a:r>
              <a:rPr lang="en-US" sz="2800" b="1" dirty="0" smtClean="0"/>
              <a:t>          Stroke</a:t>
            </a:r>
            <a:endParaRPr lang="en-US" sz="2800" b="1" dirty="0"/>
          </a:p>
        </p:txBody>
      </p:sp>
      <p:pic>
        <p:nvPicPr>
          <p:cNvPr id="12" name="Content Placeholder 4" descr="Stroke%20Type.jpg"/>
          <p:cNvPicPr>
            <a:picLocks noGrp="1" noChangeAspect="1"/>
          </p:cNvPicPr>
          <p:nvPr>
            <p:ph sz="half" idx="1"/>
          </p:nvPr>
        </p:nvPicPr>
        <p:blipFill>
          <a:blip r:embed="rId3" cstate="print"/>
          <a:stretch>
            <a:fillRect/>
          </a:stretch>
        </p:blipFill>
        <p:spPr>
          <a:xfrm>
            <a:off x="304800" y="2209800"/>
            <a:ext cx="4495800" cy="39624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b="1" dirty="0" smtClean="0"/>
              <a:t>33.2 Blood and the Lymphatic System</a:t>
            </a:r>
            <a:br>
              <a:rPr lang="en-US" b="1" dirty="0" smtClean="0"/>
            </a:br>
            <a:r>
              <a:rPr lang="en-US" b="1" dirty="0" smtClean="0">
                <a:solidFill>
                  <a:srgbClr val="00B050"/>
                </a:solidFill>
              </a:rPr>
              <a:t>Circulatory System Diseases</a:t>
            </a:r>
            <a:endParaRPr lang="en-US" dirty="0"/>
          </a:p>
        </p:txBody>
      </p:sp>
      <p:pic>
        <p:nvPicPr>
          <p:cNvPr id="6" name="Content Placeholder 5" descr="stroke_box.jpg"/>
          <p:cNvPicPr>
            <a:picLocks noGrp="1" noChangeAspect="1"/>
          </p:cNvPicPr>
          <p:nvPr>
            <p:ph sz="half" idx="2"/>
          </p:nvPr>
        </p:nvPicPr>
        <p:blipFill>
          <a:blip r:embed="rId2" cstate="print"/>
          <a:stretch>
            <a:fillRect/>
          </a:stretch>
        </p:blipFill>
        <p:spPr>
          <a:xfrm>
            <a:off x="5000625" y="1915319"/>
            <a:ext cx="3333750" cy="3895725"/>
          </a:xfrm>
        </p:spPr>
      </p:pic>
      <p:pic>
        <p:nvPicPr>
          <p:cNvPr id="8" name="Content Placeholder 8" descr="stroke1.jpg"/>
          <p:cNvPicPr>
            <a:picLocks noGrp="1" noChangeAspect="1"/>
          </p:cNvPicPr>
          <p:nvPr>
            <p:ph sz="half" idx="1"/>
          </p:nvPr>
        </p:nvPicPr>
        <p:blipFill>
          <a:blip r:embed="rId3" cstate="print"/>
          <a:stretch>
            <a:fillRect/>
          </a:stretch>
        </p:blipFill>
        <p:spPr>
          <a:xfrm>
            <a:off x="152400" y="2438400"/>
            <a:ext cx="4724400" cy="3886199"/>
          </a:xfrm>
        </p:spPr>
      </p:pic>
      <p:sp>
        <p:nvSpPr>
          <p:cNvPr id="10" name="TextBox 9"/>
          <p:cNvSpPr txBox="1"/>
          <p:nvPr/>
        </p:nvSpPr>
        <p:spPr>
          <a:xfrm>
            <a:off x="533400" y="1524000"/>
            <a:ext cx="4038600" cy="584775"/>
          </a:xfrm>
          <a:prstGeom prst="rect">
            <a:avLst/>
          </a:prstGeom>
          <a:noFill/>
        </p:spPr>
        <p:txBody>
          <a:bodyPr wrap="square" rtlCol="0">
            <a:spAutoFit/>
          </a:bodyPr>
          <a:lstStyle/>
          <a:p>
            <a:r>
              <a:rPr lang="en-US" sz="3200" b="1" dirty="0" smtClean="0"/>
              <a:t>              Stroke</a:t>
            </a:r>
            <a:endParaRPr lang="en-US" sz="32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33.2 Blood and the Lymphatic System</a:t>
            </a:r>
            <a:br>
              <a:rPr lang="en-US" b="1" dirty="0" smtClean="0"/>
            </a:br>
            <a:r>
              <a:rPr lang="en-US" b="1" dirty="0" smtClean="0">
                <a:solidFill>
                  <a:srgbClr val="00B050"/>
                </a:solidFill>
              </a:rPr>
              <a:t>Circulatory System Diseases</a:t>
            </a:r>
            <a:endParaRPr lang="en-US" dirty="0"/>
          </a:p>
        </p:txBody>
      </p:sp>
      <p:pic>
        <p:nvPicPr>
          <p:cNvPr id="6" name="Content Placeholder 5" descr="stroke_factors_chart.jpg"/>
          <p:cNvPicPr>
            <a:picLocks noGrp="1" noChangeAspect="1"/>
          </p:cNvPicPr>
          <p:nvPr>
            <p:ph idx="1"/>
          </p:nvPr>
        </p:nvPicPr>
        <p:blipFill>
          <a:blip r:embed="rId2" cstate="print"/>
          <a:stretch>
            <a:fillRect/>
          </a:stretch>
        </p:blipFill>
        <p:spPr>
          <a:xfrm>
            <a:off x="914400" y="2224881"/>
            <a:ext cx="7620000" cy="4633119"/>
          </a:xfrm>
        </p:spPr>
      </p:pic>
      <p:sp>
        <p:nvSpPr>
          <p:cNvPr id="7" name="TextBox 6"/>
          <p:cNvSpPr txBox="1"/>
          <p:nvPr/>
        </p:nvSpPr>
        <p:spPr>
          <a:xfrm>
            <a:off x="1447800" y="1447800"/>
            <a:ext cx="6858000" cy="584775"/>
          </a:xfrm>
          <a:prstGeom prst="rect">
            <a:avLst/>
          </a:prstGeom>
          <a:noFill/>
        </p:spPr>
        <p:txBody>
          <a:bodyPr wrap="square" rtlCol="0">
            <a:spAutoFit/>
          </a:bodyPr>
          <a:lstStyle/>
          <a:p>
            <a:r>
              <a:rPr lang="en-US" sz="3200" b="1" dirty="0" smtClean="0"/>
              <a:t>              Stroke Risk Factors</a:t>
            </a:r>
            <a:endParaRPr lang="en-US" sz="32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33.2 Blood and the Lymphatic System</a:t>
            </a:r>
            <a:br>
              <a:rPr lang="en-US" b="1" dirty="0" smtClean="0"/>
            </a:br>
            <a:r>
              <a:rPr lang="en-US" b="1" dirty="0" smtClean="0">
                <a:solidFill>
                  <a:srgbClr val="00B050"/>
                </a:solidFill>
              </a:rPr>
              <a:t>Circulatory System Diseases</a:t>
            </a:r>
            <a:endParaRPr lang="en-US" dirty="0"/>
          </a:p>
        </p:txBody>
      </p:sp>
      <p:pic>
        <p:nvPicPr>
          <p:cNvPr id="13" name="Content Placeholder 12" descr="Highbloodpressurelarge.png"/>
          <p:cNvPicPr>
            <a:picLocks noGrp="1" noChangeAspect="1"/>
          </p:cNvPicPr>
          <p:nvPr>
            <p:ph sz="half" idx="1"/>
          </p:nvPr>
        </p:nvPicPr>
        <p:blipFill>
          <a:blip r:embed="rId2" cstate="print"/>
          <a:stretch>
            <a:fillRect/>
          </a:stretch>
        </p:blipFill>
        <p:spPr>
          <a:xfrm>
            <a:off x="571738" y="1958419"/>
            <a:ext cx="3809524" cy="3809524"/>
          </a:xfrm>
        </p:spPr>
      </p:pic>
      <p:pic>
        <p:nvPicPr>
          <p:cNvPr id="14" name="Content Placeholder 13" descr="highbloodpressure.png"/>
          <p:cNvPicPr>
            <a:picLocks noGrp="1" noChangeAspect="1"/>
          </p:cNvPicPr>
          <p:nvPr>
            <p:ph sz="half" idx="2"/>
          </p:nvPr>
        </p:nvPicPr>
        <p:blipFill>
          <a:blip r:embed="rId3" cstate="print"/>
          <a:stretch>
            <a:fillRect/>
          </a:stretch>
        </p:blipFill>
        <p:spPr>
          <a:xfrm>
            <a:off x="4572000" y="1676400"/>
            <a:ext cx="4572000" cy="4572000"/>
          </a:xfrm>
        </p:spPr>
      </p:pic>
      <p:sp>
        <p:nvSpPr>
          <p:cNvPr id="15" name="TextBox 14"/>
          <p:cNvSpPr txBox="1"/>
          <p:nvPr/>
        </p:nvSpPr>
        <p:spPr>
          <a:xfrm>
            <a:off x="228600" y="1447800"/>
            <a:ext cx="3886200" cy="523220"/>
          </a:xfrm>
          <a:prstGeom prst="rect">
            <a:avLst/>
          </a:prstGeom>
          <a:noFill/>
        </p:spPr>
        <p:txBody>
          <a:bodyPr wrap="square" rtlCol="0">
            <a:spAutoFit/>
          </a:bodyPr>
          <a:lstStyle/>
          <a:p>
            <a:r>
              <a:rPr lang="en-US" sz="2800" b="1" dirty="0" smtClean="0"/>
              <a:t>     High Blood Pressure</a:t>
            </a:r>
            <a:endParaRPr lang="en-US" sz="28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33.2 Blood and the Lymphatic System</a:t>
            </a:r>
            <a:br>
              <a:rPr lang="en-US" b="1" dirty="0" smtClean="0"/>
            </a:br>
            <a:r>
              <a:rPr lang="en-US" b="1" dirty="0" smtClean="0">
                <a:solidFill>
                  <a:srgbClr val="00B050"/>
                </a:solidFill>
              </a:rPr>
              <a:t>Circulatory System Diseases</a:t>
            </a:r>
            <a:endParaRPr lang="en-US" dirty="0"/>
          </a:p>
        </p:txBody>
      </p:sp>
      <p:pic>
        <p:nvPicPr>
          <p:cNvPr id="5" name="Content Placeholder 4" descr="bp.jpg"/>
          <p:cNvPicPr>
            <a:picLocks noGrp="1" noChangeAspect="1"/>
          </p:cNvPicPr>
          <p:nvPr>
            <p:ph sz="half" idx="1"/>
          </p:nvPr>
        </p:nvPicPr>
        <p:blipFill>
          <a:blip r:embed="rId2" cstate="print"/>
          <a:stretch>
            <a:fillRect/>
          </a:stretch>
        </p:blipFill>
        <p:spPr>
          <a:xfrm>
            <a:off x="457200" y="1843881"/>
            <a:ext cx="4038600" cy="4038600"/>
          </a:xfrm>
        </p:spPr>
      </p:pic>
      <p:pic>
        <p:nvPicPr>
          <p:cNvPr id="8" name="Content Placeholder 7" descr="NMH_Resources_HIGH_BLOOD_PRESSURE_jpg.gif"/>
          <p:cNvPicPr>
            <a:picLocks noGrp="1" noChangeAspect="1"/>
          </p:cNvPicPr>
          <p:nvPr>
            <p:ph sz="half" idx="2"/>
          </p:nvPr>
        </p:nvPicPr>
        <p:blipFill>
          <a:blip r:embed="rId3" cstate="print"/>
          <a:stretch>
            <a:fillRect/>
          </a:stretch>
        </p:blipFill>
        <p:spPr>
          <a:xfrm>
            <a:off x="4495800" y="1447800"/>
            <a:ext cx="4495799" cy="5410200"/>
          </a:xfrm>
        </p:spPr>
      </p:pic>
      <p:sp>
        <p:nvSpPr>
          <p:cNvPr id="9" name="TextBox 8"/>
          <p:cNvSpPr txBox="1"/>
          <p:nvPr/>
        </p:nvSpPr>
        <p:spPr>
          <a:xfrm>
            <a:off x="304800" y="1447800"/>
            <a:ext cx="3733800" cy="584775"/>
          </a:xfrm>
          <a:prstGeom prst="rect">
            <a:avLst/>
          </a:prstGeom>
          <a:noFill/>
        </p:spPr>
        <p:txBody>
          <a:bodyPr wrap="square" rtlCol="0">
            <a:spAutoFit/>
          </a:bodyPr>
          <a:lstStyle/>
          <a:p>
            <a:r>
              <a:rPr lang="en-US" sz="3200" b="1" dirty="0" smtClean="0"/>
              <a:t>High Blood Pressure</a:t>
            </a:r>
            <a:endParaRPr lang="en-US" sz="32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t>33.2 Blood and the Lymphatic System</a:t>
            </a:r>
            <a:br>
              <a:rPr lang="en-US" b="1" dirty="0" smtClean="0"/>
            </a:br>
            <a:r>
              <a:rPr lang="en-US" b="1" dirty="0" smtClean="0">
                <a:solidFill>
                  <a:srgbClr val="00B050"/>
                </a:solidFill>
              </a:rPr>
              <a:t>Circulatory System Diseases</a:t>
            </a:r>
            <a:endParaRPr lang="en-US" dirty="0"/>
          </a:p>
        </p:txBody>
      </p:sp>
      <p:pic>
        <p:nvPicPr>
          <p:cNvPr id="7" name="Content Placeholder 6" descr="high-.jpg"/>
          <p:cNvPicPr>
            <a:picLocks noGrp="1" noChangeAspect="1"/>
          </p:cNvPicPr>
          <p:nvPr>
            <p:ph idx="1"/>
          </p:nvPr>
        </p:nvPicPr>
        <p:blipFill>
          <a:blip r:embed="rId2" cstate="print"/>
          <a:stretch>
            <a:fillRect/>
          </a:stretch>
        </p:blipFill>
        <p:spPr>
          <a:xfrm>
            <a:off x="533400" y="1600200"/>
            <a:ext cx="7620000" cy="52578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b="1" dirty="0" smtClean="0"/>
              <a:t>33.2 Blood and the Lymphatic System</a:t>
            </a:r>
            <a:endParaRPr lang="en-US" b="1" dirty="0"/>
          </a:p>
        </p:txBody>
      </p:sp>
      <p:sp>
        <p:nvSpPr>
          <p:cNvPr id="3" name="Content Placeholder 2"/>
          <p:cNvSpPr>
            <a:spLocks noGrp="1"/>
          </p:cNvSpPr>
          <p:nvPr>
            <p:ph idx="1"/>
          </p:nvPr>
        </p:nvSpPr>
        <p:spPr>
          <a:xfrm>
            <a:off x="381000" y="1295400"/>
            <a:ext cx="8458200" cy="4830763"/>
          </a:xfrm>
        </p:spPr>
        <p:txBody>
          <a:bodyPr>
            <a:normAutofit fontScale="70000" lnSpcReduction="20000"/>
          </a:bodyPr>
          <a:lstStyle/>
          <a:p>
            <a:pPr>
              <a:buNone/>
            </a:pPr>
            <a:r>
              <a:rPr lang="en-US" sz="4400" dirty="0" smtClean="0"/>
              <a:t>				Key Questions</a:t>
            </a:r>
          </a:p>
          <a:p>
            <a:r>
              <a:rPr lang="en-US" sz="3600" dirty="0" smtClean="0"/>
              <a:t>What is the function of each component in blood?</a:t>
            </a:r>
          </a:p>
          <a:p>
            <a:r>
              <a:rPr lang="en-US" sz="3600" dirty="0" smtClean="0"/>
              <a:t>What is the function of the lymphatic system?</a:t>
            </a:r>
          </a:p>
          <a:p>
            <a:r>
              <a:rPr lang="en-US" sz="3600" dirty="0" smtClean="0"/>
              <a:t>What are three common circulatory diseases?</a:t>
            </a:r>
          </a:p>
          <a:p>
            <a:r>
              <a:rPr lang="en-US" sz="3600" dirty="0" smtClean="0"/>
              <a:t>What is the connection between cholesterol and circulatory disease?</a:t>
            </a:r>
          </a:p>
          <a:p>
            <a:pPr>
              <a:buNone/>
            </a:pPr>
            <a:r>
              <a:rPr lang="en-US" sz="3600" dirty="0" smtClean="0"/>
              <a:t>				</a:t>
            </a:r>
            <a:r>
              <a:rPr lang="en-US" sz="4400" dirty="0" smtClean="0"/>
              <a:t>Vocabulary</a:t>
            </a:r>
          </a:p>
          <a:p>
            <a:pPr>
              <a:buNone/>
            </a:pPr>
            <a:r>
              <a:rPr lang="en-US" b="1" dirty="0" smtClean="0">
                <a:ln w="12700">
                  <a:solidFill>
                    <a:srgbClr val="FFFF00"/>
                  </a:solidFill>
                </a:ln>
              </a:rPr>
              <a:t>Plasma			        			Platelet </a:t>
            </a:r>
          </a:p>
          <a:p>
            <a:pPr>
              <a:buNone/>
            </a:pPr>
            <a:r>
              <a:rPr lang="en-US" b="1" dirty="0" smtClean="0">
                <a:ln w="12700">
                  <a:solidFill>
                    <a:srgbClr val="FFFF00"/>
                  </a:solidFill>
                </a:ln>
              </a:rPr>
              <a:t>Red Blood Cell				               Lymph</a:t>
            </a:r>
          </a:p>
          <a:p>
            <a:pPr>
              <a:buNone/>
            </a:pPr>
            <a:r>
              <a:rPr lang="en-US" b="1" dirty="0" smtClean="0">
                <a:ln w="12700">
                  <a:solidFill>
                    <a:srgbClr val="FFFF00"/>
                  </a:solidFill>
                </a:ln>
              </a:rPr>
              <a:t>Hemoglobin	                      	         		Atherosclerosis</a:t>
            </a:r>
          </a:p>
          <a:p>
            <a:pPr>
              <a:buNone/>
            </a:pPr>
            <a:r>
              <a:rPr lang="en-US" b="1" dirty="0" smtClean="0">
                <a:ln w="12700">
                  <a:solidFill>
                    <a:srgbClr val="FFFF00"/>
                  </a:solidFill>
                </a:ln>
              </a:rPr>
              <a:t>White Blood Cell				 						</a:t>
            </a:r>
          </a:p>
          <a:p>
            <a:pPr>
              <a:buNone/>
            </a:pPr>
            <a:r>
              <a:rPr lang="en-US" b="1" dirty="0" smtClean="0">
                <a:ln w="12700">
                  <a:solidFill>
                    <a:srgbClr val="FFFF00"/>
                  </a:solidFill>
                </a:ln>
              </a:rPr>
              <a:t>				</a:t>
            </a:r>
            <a:r>
              <a:rPr lang="en-US" b="1" dirty="0" smtClean="0">
                <a:ln w="12700">
                  <a:noFill/>
                </a:ln>
              </a:rPr>
              <a:t>Pages 954 - 962</a:t>
            </a:r>
            <a:endParaRPr lang="en-US" b="1" dirty="0" smtClean="0">
              <a:ln w="12700">
                <a:solidFill>
                  <a:srgbClr val="FFFF00"/>
                </a:solidFill>
              </a:ln>
            </a:endParaRP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smtClean="0"/>
              <a:t>33.2 Blood and the Lymphatic System</a:t>
            </a:r>
            <a:br>
              <a:rPr lang="en-US" b="1" dirty="0" smtClean="0"/>
            </a:br>
            <a:r>
              <a:rPr lang="en-US" b="1" dirty="0" smtClean="0">
                <a:solidFill>
                  <a:srgbClr val="00B050"/>
                </a:solidFill>
              </a:rPr>
              <a:t>Understanding</a:t>
            </a:r>
            <a:r>
              <a:rPr lang="en-US" b="1" dirty="0" smtClean="0"/>
              <a:t> </a:t>
            </a:r>
            <a:r>
              <a:rPr lang="en-US" b="1" dirty="0" smtClean="0">
                <a:solidFill>
                  <a:srgbClr val="00B050"/>
                </a:solidFill>
              </a:rPr>
              <a:t>Circulatory Diseases</a:t>
            </a:r>
            <a:endParaRPr lang="en-US" dirty="0"/>
          </a:p>
        </p:txBody>
      </p:sp>
      <p:sp>
        <p:nvSpPr>
          <p:cNvPr id="3" name="Content Placeholder 2"/>
          <p:cNvSpPr>
            <a:spLocks noGrp="1"/>
          </p:cNvSpPr>
          <p:nvPr>
            <p:ph idx="1"/>
          </p:nvPr>
        </p:nvSpPr>
        <p:spPr>
          <a:xfrm>
            <a:off x="457200" y="1524000"/>
            <a:ext cx="8229600" cy="5334000"/>
          </a:xfrm>
        </p:spPr>
        <p:txBody>
          <a:bodyPr>
            <a:normAutofit fontScale="85000" lnSpcReduction="20000"/>
          </a:bodyPr>
          <a:lstStyle/>
          <a:p>
            <a:pPr>
              <a:buNone/>
            </a:pPr>
            <a:r>
              <a:rPr lang="en-US" dirty="0" smtClean="0"/>
              <a:t>	</a:t>
            </a:r>
            <a:r>
              <a:rPr lang="en-US" b="1" dirty="0" smtClean="0"/>
              <a:t>What is the connection between cholesterol and circulatory disease? </a:t>
            </a:r>
            <a:endParaRPr lang="en-US" dirty="0" smtClean="0"/>
          </a:p>
          <a:p>
            <a:pPr>
              <a:buFont typeface="Wingdings" pitchFamily="2" charset="2"/>
              <a:buChar char="v"/>
            </a:pPr>
            <a:r>
              <a:rPr lang="en-US" b="1" dirty="0" smtClean="0">
                <a:ln>
                  <a:solidFill>
                    <a:srgbClr val="FFFF00"/>
                  </a:solidFill>
                </a:ln>
              </a:rPr>
              <a:t>Cholesterol </a:t>
            </a:r>
            <a:r>
              <a:rPr lang="en-US" dirty="0" smtClean="0"/>
              <a:t>is a lipid that is part of animal cell membranes. It is also used in the synthesis of some hormones, bile, and vitamin D.</a:t>
            </a:r>
          </a:p>
          <a:p>
            <a:pPr>
              <a:buFont typeface="Wingdings" pitchFamily="2" charset="2"/>
              <a:buChar char="v"/>
            </a:pPr>
            <a:r>
              <a:rPr lang="en-US" b="1" dirty="0" smtClean="0">
                <a:ln>
                  <a:solidFill>
                    <a:srgbClr val="FFFF00"/>
                  </a:solidFill>
                </a:ln>
              </a:rPr>
              <a:t>Cholesterol</a:t>
            </a:r>
            <a:r>
              <a:rPr lang="en-US" dirty="0" smtClean="0"/>
              <a:t> is transported in the blood primarily by two types of lipoproteins --- low-density lipoprotein (LDL) and high-density lipoprotein (HDL). </a:t>
            </a:r>
          </a:p>
          <a:p>
            <a:pPr>
              <a:buFont typeface="Wingdings" pitchFamily="2" charset="2"/>
              <a:buChar char="v"/>
            </a:pPr>
            <a:r>
              <a:rPr lang="en-US" b="1" dirty="0" smtClean="0"/>
              <a:t>LDL </a:t>
            </a:r>
            <a:r>
              <a:rPr lang="en-US" dirty="0" smtClean="0"/>
              <a:t>is the cholesterol carrier that is most likely to cause trouble in the circulatory system because it becomes part of plaque.</a:t>
            </a:r>
          </a:p>
          <a:p>
            <a:pPr>
              <a:buFont typeface="Wingdings" pitchFamily="2" charset="2"/>
              <a:buChar char="v"/>
            </a:pPr>
            <a:r>
              <a:rPr lang="en-US" b="1" dirty="0" smtClean="0"/>
              <a:t>HDL</a:t>
            </a:r>
            <a:r>
              <a:rPr lang="en-US" dirty="0" smtClean="0"/>
              <a:t>, often called the good cholesterol, generally transports excess cholesterol from tissues and arteries to the liver for removal from the body.</a:t>
            </a:r>
          </a:p>
          <a:p>
            <a:pPr>
              <a:buFont typeface="Wingdings" pitchFamily="2" charset="2"/>
              <a:buChar char="v"/>
            </a:pPr>
            <a:endParaRPr lang="en-U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33.2 Blood and the Lymphatic System</a:t>
            </a:r>
            <a:br>
              <a:rPr lang="en-US" b="1" dirty="0" smtClean="0"/>
            </a:br>
            <a:r>
              <a:rPr lang="en-US" b="1" dirty="0" smtClean="0">
                <a:solidFill>
                  <a:srgbClr val="00B050"/>
                </a:solidFill>
              </a:rPr>
              <a:t>Understanding</a:t>
            </a:r>
            <a:r>
              <a:rPr lang="en-US" b="1" dirty="0" smtClean="0"/>
              <a:t> </a:t>
            </a:r>
            <a:r>
              <a:rPr lang="en-US" b="1" dirty="0" smtClean="0">
                <a:solidFill>
                  <a:srgbClr val="00B050"/>
                </a:solidFill>
              </a:rPr>
              <a:t>Circulatory Diseases</a:t>
            </a:r>
            <a:endParaRPr lang="en-US" dirty="0"/>
          </a:p>
        </p:txBody>
      </p:sp>
      <p:pic>
        <p:nvPicPr>
          <p:cNvPr id="4" name="Content Placeholder 3" descr="cholesterol-ranges-chart.png"/>
          <p:cNvPicPr>
            <a:picLocks noGrp="1" noChangeAspect="1"/>
          </p:cNvPicPr>
          <p:nvPr>
            <p:ph idx="1"/>
          </p:nvPr>
        </p:nvPicPr>
        <p:blipFill>
          <a:blip r:embed="rId2" cstate="print"/>
          <a:stretch>
            <a:fillRect/>
          </a:stretch>
        </p:blipFill>
        <p:spPr>
          <a:xfrm>
            <a:off x="762000" y="1996280"/>
            <a:ext cx="7772400" cy="4480719"/>
          </a:xfrm>
        </p:spPr>
      </p:pic>
      <p:sp>
        <p:nvSpPr>
          <p:cNvPr id="5" name="TextBox 4"/>
          <p:cNvSpPr txBox="1"/>
          <p:nvPr/>
        </p:nvSpPr>
        <p:spPr>
          <a:xfrm>
            <a:off x="1066800" y="1524000"/>
            <a:ext cx="7315200" cy="523220"/>
          </a:xfrm>
          <a:prstGeom prst="rect">
            <a:avLst/>
          </a:prstGeom>
          <a:noFill/>
        </p:spPr>
        <p:txBody>
          <a:bodyPr wrap="square" rtlCol="0">
            <a:spAutoFit/>
          </a:bodyPr>
          <a:lstStyle/>
          <a:p>
            <a:r>
              <a:rPr lang="en-US" sz="2800" b="1" dirty="0" smtClean="0"/>
              <a:t>                           Cholesterol Levels</a:t>
            </a:r>
            <a:endParaRPr lang="en-US" sz="28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33.2 Blood and the Lymphatic System</a:t>
            </a:r>
            <a:br>
              <a:rPr lang="en-US" b="1" dirty="0" smtClean="0"/>
            </a:br>
            <a:r>
              <a:rPr lang="en-US" b="1" dirty="0" smtClean="0">
                <a:solidFill>
                  <a:srgbClr val="00B050"/>
                </a:solidFill>
              </a:rPr>
              <a:t>Understanding</a:t>
            </a:r>
            <a:r>
              <a:rPr lang="en-US" b="1" dirty="0" smtClean="0"/>
              <a:t> </a:t>
            </a:r>
            <a:r>
              <a:rPr lang="en-US" b="1" dirty="0" smtClean="0">
                <a:solidFill>
                  <a:srgbClr val="00B050"/>
                </a:solidFill>
              </a:rPr>
              <a:t>Circulatory Diseases</a:t>
            </a:r>
            <a:endParaRPr lang="en-US" dirty="0"/>
          </a:p>
        </p:txBody>
      </p:sp>
      <p:sp>
        <p:nvSpPr>
          <p:cNvPr id="5" name="Content Placeholder 4"/>
          <p:cNvSpPr>
            <a:spLocks noGrp="1"/>
          </p:cNvSpPr>
          <p:nvPr>
            <p:ph sz="half" idx="1"/>
          </p:nvPr>
        </p:nvSpPr>
        <p:spPr/>
        <p:txBody>
          <a:bodyPr/>
          <a:lstStyle/>
          <a:p>
            <a:pPr>
              <a:buFont typeface="Wingdings" pitchFamily="2" charset="2"/>
              <a:buChar char="v"/>
            </a:pPr>
            <a:r>
              <a:rPr lang="en-US" b="1" dirty="0" smtClean="0"/>
              <a:t>Sources of </a:t>
            </a:r>
            <a:r>
              <a:rPr lang="en-US" b="1" dirty="0" smtClean="0">
                <a:ln>
                  <a:solidFill>
                    <a:srgbClr val="FF0000"/>
                  </a:solidFill>
                </a:ln>
              </a:rPr>
              <a:t>cholesterol</a:t>
            </a:r>
          </a:p>
          <a:p>
            <a:pPr lvl="1">
              <a:buFont typeface="Wingdings" pitchFamily="2" charset="2"/>
              <a:buChar char="v"/>
            </a:pPr>
            <a:r>
              <a:rPr lang="en-US" dirty="0" smtClean="0">
                <a:ln>
                  <a:solidFill>
                    <a:srgbClr val="FF0000"/>
                  </a:solidFill>
                </a:ln>
              </a:rPr>
              <a:t>Manufactured by the liver and transported through the blood to the tissues</a:t>
            </a:r>
          </a:p>
          <a:p>
            <a:pPr lvl="1">
              <a:buFont typeface="Wingdings" pitchFamily="2" charset="2"/>
              <a:buChar char="v"/>
            </a:pPr>
            <a:r>
              <a:rPr lang="en-US" dirty="0" smtClean="0"/>
              <a:t>Humans consume cholesterol in meat, eggs, dairy products, and fried foods, especially those high in saturated or trans fats</a:t>
            </a:r>
            <a:endParaRPr lang="en-US" dirty="0"/>
          </a:p>
        </p:txBody>
      </p:sp>
      <p:pic>
        <p:nvPicPr>
          <p:cNvPr id="7" name="Content Placeholder 6" descr="Cholesterol-Sources.jpg"/>
          <p:cNvPicPr>
            <a:picLocks noGrp="1" noChangeAspect="1"/>
          </p:cNvPicPr>
          <p:nvPr>
            <p:ph sz="half" idx="2"/>
          </p:nvPr>
        </p:nvPicPr>
        <p:blipFill>
          <a:blip r:embed="rId2" cstate="print"/>
          <a:stretch>
            <a:fillRect/>
          </a:stretch>
        </p:blipFill>
        <p:spPr>
          <a:xfrm>
            <a:off x="4495800" y="1981200"/>
            <a:ext cx="4343399" cy="3733799"/>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33.2 Blood and the Lymphatic System</a:t>
            </a:r>
            <a:br>
              <a:rPr lang="en-US" b="1" dirty="0" smtClean="0"/>
            </a:br>
            <a:r>
              <a:rPr lang="en-US" b="1" dirty="0" smtClean="0">
                <a:solidFill>
                  <a:srgbClr val="00B050"/>
                </a:solidFill>
              </a:rPr>
              <a:t>Understanding</a:t>
            </a:r>
            <a:r>
              <a:rPr lang="en-US" b="1" dirty="0" smtClean="0"/>
              <a:t> </a:t>
            </a:r>
            <a:r>
              <a:rPr lang="en-US" b="1" dirty="0" smtClean="0">
                <a:solidFill>
                  <a:srgbClr val="00B050"/>
                </a:solidFill>
              </a:rPr>
              <a:t>Circulatory Diseases</a:t>
            </a:r>
            <a:endParaRPr lang="en-US" dirty="0"/>
          </a:p>
        </p:txBody>
      </p:sp>
      <p:sp>
        <p:nvSpPr>
          <p:cNvPr id="3" name="Content Placeholder 2"/>
          <p:cNvSpPr>
            <a:spLocks noGrp="1"/>
          </p:cNvSpPr>
          <p:nvPr>
            <p:ph sz="half" idx="1"/>
          </p:nvPr>
        </p:nvSpPr>
        <p:spPr>
          <a:xfrm>
            <a:off x="381000" y="1600200"/>
            <a:ext cx="4114800" cy="5257800"/>
          </a:xfrm>
        </p:spPr>
        <p:txBody>
          <a:bodyPr>
            <a:normAutofit lnSpcReduction="10000"/>
          </a:bodyPr>
          <a:lstStyle/>
          <a:p>
            <a:pPr>
              <a:buNone/>
            </a:pPr>
            <a:r>
              <a:rPr lang="en-US" sz="2400" b="1" dirty="0" smtClean="0"/>
              <a:t>Research indicates that high</a:t>
            </a:r>
          </a:p>
          <a:p>
            <a:pPr>
              <a:buNone/>
            </a:pPr>
            <a:r>
              <a:rPr lang="en-US" sz="2400" b="1" dirty="0" smtClean="0"/>
              <a:t>cholesterol levels, along with</a:t>
            </a:r>
          </a:p>
          <a:p>
            <a:pPr>
              <a:buNone/>
            </a:pPr>
            <a:r>
              <a:rPr lang="en-US" sz="2400" b="1" dirty="0" smtClean="0"/>
              <a:t>other risk factors, lead to</a:t>
            </a:r>
          </a:p>
          <a:p>
            <a:pPr>
              <a:buNone/>
            </a:pPr>
            <a:r>
              <a:rPr lang="en-US" sz="2400" b="1" dirty="0" smtClean="0"/>
              <a:t>atherosclerosis and higher</a:t>
            </a:r>
          </a:p>
          <a:p>
            <a:pPr>
              <a:buNone/>
            </a:pPr>
            <a:r>
              <a:rPr lang="en-US" sz="2400" b="1" dirty="0" smtClean="0"/>
              <a:t>risk of heart attack.</a:t>
            </a:r>
          </a:p>
          <a:p>
            <a:pPr>
              <a:buNone/>
            </a:pPr>
            <a:r>
              <a:rPr lang="en-US" sz="2400" b="1" dirty="0" smtClean="0"/>
              <a:t>When blood cholesterol levels</a:t>
            </a:r>
          </a:p>
          <a:p>
            <a:pPr>
              <a:buNone/>
            </a:pPr>
            <a:r>
              <a:rPr lang="en-US" sz="2400" b="1" dirty="0" smtClean="0"/>
              <a:t>are high, liver cells take</a:t>
            </a:r>
          </a:p>
          <a:p>
            <a:pPr>
              <a:buNone/>
            </a:pPr>
            <a:r>
              <a:rPr lang="en-US" sz="2400" b="1" dirty="0" smtClean="0"/>
              <a:t>cholesterol from the blood and</a:t>
            </a:r>
          </a:p>
          <a:p>
            <a:pPr>
              <a:buNone/>
            </a:pPr>
            <a:r>
              <a:rPr lang="en-US" sz="2400" b="1" dirty="0" smtClean="0"/>
              <a:t>do not make it. Defective LDL</a:t>
            </a:r>
          </a:p>
          <a:p>
            <a:pPr>
              <a:buNone/>
            </a:pPr>
            <a:r>
              <a:rPr lang="en-US" sz="2400" b="1" dirty="0" smtClean="0"/>
              <a:t>receptors in the liver don’t</a:t>
            </a:r>
          </a:p>
          <a:p>
            <a:pPr>
              <a:buNone/>
            </a:pPr>
            <a:r>
              <a:rPr lang="en-US" sz="2400" b="1" dirty="0" smtClean="0"/>
              <a:t>allow the liver to remove</a:t>
            </a:r>
          </a:p>
          <a:p>
            <a:pPr>
              <a:buNone/>
            </a:pPr>
            <a:r>
              <a:rPr lang="en-US" sz="2400" b="1" dirty="0" smtClean="0"/>
              <a:t>cholesterol from blood.</a:t>
            </a:r>
            <a:endParaRPr lang="en-US" sz="2400" b="1" dirty="0"/>
          </a:p>
        </p:txBody>
      </p:sp>
      <p:pic>
        <p:nvPicPr>
          <p:cNvPr id="5" name="Content Placeholder 4" descr="lls-diseasepageimgs_0005_Cholesterol.jpg"/>
          <p:cNvPicPr>
            <a:picLocks noGrp="1" noChangeAspect="1"/>
          </p:cNvPicPr>
          <p:nvPr>
            <p:ph sz="half" idx="2"/>
          </p:nvPr>
        </p:nvPicPr>
        <p:blipFill>
          <a:blip r:embed="rId2" cstate="print"/>
          <a:stretch>
            <a:fillRect/>
          </a:stretch>
        </p:blipFill>
        <p:spPr>
          <a:xfrm>
            <a:off x="4572000" y="1752600"/>
            <a:ext cx="4114800" cy="41910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33.2 Blood and the Lymphatic System</a:t>
            </a:r>
            <a:br>
              <a:rPr lang="en-US" b="1" dirty="0" smtClean="0"/>
            </a:br>
            <a:r>
              <a:rPr lang="en-US" b="1" dirty="0" smtClean="0">
                <a:solidFill>
                  <a:srgbClr val="00B050"/>
                </a:solidFill>
              </a:rPr>
              <a:t>Understanding</a:t>
            </a:r>
            <a:r>
              <a:rPr lang="en-US" b="1" dirty="0" smtClean="0"/>
              <a:t> </a:t>
            </a:r>
            <a:r>
              <a:rPr lang="en-US" b="1" dirty="0" smtClean="0">
                <a:solidFill>
                  <a:srgbClr val="00B050"/>
                </a:solidFill>
              </a:rPr>
              <a:t>Circulatory Diseases</a:t>
            </a:r>
            <a:endParaRPr lang="en-US" dirty="0"/>
          </a:p>
        </p:txBody>
      </p:sp>
      <p:pic>
        <p:nvPicPr>
          <p:cNvPr id="7" name="Content Placeholder 6" descr="HealthyEatingPyramid-resize.gif"/>
          <p:cNvPicPr>
            <a:picLocks noGrp="1" noChangeAspect="1"/>
          </p:cNvPicPr>
          <p:nvPr>
            <p:ph sz="half" idx="2"/>
          </p:nvPr>
        </p:nvPicPr>
        <p:blipFill>
          <a:blip r:embed="rId2" cstate="print"/>
          <a:stretch>
            <a:fillRect/>
          </a:stretch>
        </p:blipFill>
        <p:spPr>
          <a:xfrm>
            <a:off x="4648200" y="2133600"/>
            <a:ext cx="4343400" cy="4267200"/>
          </a:xfrm>
        </p:spPr>
      </p:pic>
      <p:pic>
        <p:nvPicPr>
          <p:cNvPr id="12" name="Content Placeholder 11" descr="health-tips-food.jpg"/>
          <p:cNvPicPr>
            <a:picLocks noGrp="1" noChangeAspect="1"/>
          </p:cNvPicPr>
          <p:nvPr>
            <p:ph sz="half" idx="1"/>
          </p:nvPr>
        </p:nvPicPr>
        <p:blipFill>
          <a:blip r:embed="rId3" cstate="print"/>
          <a:stretch>
            <a:fillRect/>
          </a:stretch>
        </p:blipFill>
        <p:spPr>
          <a:xfrm>
            <a:off x="838200" y="2057400"/>
            <a:ext cx="3248299" cy="4525963"/>
          </a:xfrm>
        </p:spPr>
      </p:pic>
      <p:sp>
        <p:nvSpPr>
          <p:cNvPr id="13" name="TextBox 12"/>
          <p:cNvSpPr txBox="1"/>
          <p:nvPr/>
        </p:nvSpPr>
        <p:spPr>
          <a:xfrm>
            <a:off x="533400" y="1371600"/>
            <a:ext cx="8077200" cy="523220"/>
          </a:xfrm>
          <a:prstGeom prst="rect">
            <a:avLst/>
          </a:prstGeom>
          <a:noFill/>
        </p:spPr>
        <p:txBody>
          <a:bodyPr wrap="square" rtlCol="0">
            <a:spAutoFit/>
          </a:bodyPr>
          <a:lstStyle/>
          <a:p>
            <a:r>
              <a:rPr lang="en-US" sz="2800" b="1" dirty="0" smtClean="0"/>
              <a:t>	Keeping Your Circulatory System Healthy</a:t>
            </a:r>
            <a:endParaRPr lang="en-US" sz="28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33.2 Assessment (pg. 961)</a:t>
            </a:r>
            <a:endParaRPr lang="en-US" dirty="0"/>
          </a:p>
        </p:txBody>
      </p:sp>
      <p:sp>
        <p:nvSpPr>
          <p:cNvPr id="5" name="Content Placeholder 4"/>
          <p:cNvSpPr>
            <a:spLocks noGrp="1"/>
          </p:cNvSpPr>
          <p:nvPr>
            <p:ph idx="1"/>
          </p:nvPr>
        </p:nvSpPr>
        <p:spPr>
          <a:xfrm>
            <a:off x="457200" y="1600200"/>
            <a:ext cx="8229600" cy="5029200"/>
          </a:xfrm>
        </p:spPr>
        <p:txBody>
          <a:bodyPr>
            <a:noAutofit/>
          </a:bodyPr>
          <a:lstStyle/>
          <a:p>
            <a:pPr>
              <a:buFont typeface="Wingdings" pitchFamily="2" charset="2"/>
              <a:buNone/>
            </a:pPr>
            <a:r>
              <a:rPr lang="en-US" sz="1600" b="1" dirty="0" smtClean="0"/>
              <a:t>1a. </a:t>
            </a:r>
            <a:r>
              <a:rPr lang="en-US" sz="1600" b="1" dirty="0" smtClean="0">
                <a:solidFill>
                  <a:srgbClr val="FF0000"/>
                </a:solidFill>
              </a:rPr>
              <a:t>Review</a:t>
            </a:r>
            <a:r>
              <a:rPr lang="en-US" sz="1600" b="1" dirty="0" smtClean="0">
                <a:solidFill>
                  <a:srgbClr val="CC0000"/>
                </a:solidFill>
              </a:rPr>
              <a:t>  </a:t>
            </a:r>
            <a:r>
              <a:rPr lang="en-US" sz="1600" b="1" dirty="0" smtClean="0"/>
              <a:t>List the main function of plasma, red blood cells, white blood cells, and platelets?</a:t>
            </a:r>
          </a:p>
          <a:p>
            <a:pPr>
              <a:buFont typeface="Wingdings" pitchFamily="2" charset="2"/>
              <a:buNone/>
            </a:pPr>
            <a:endParaRPr lang="en-US" sz="1600" b="1" dirty="0" smtClean="0"/>
          </a:p>
          <a:p>
            <a:pPr>
              <a:buFont typeface="Wingdings" pitchFamily="2" charset="2"/>
              <a:buNone/>
            </a:pPr>
            <a:r>
              <a:rPr lang="en-US" sz="1600" b="1" dirty="0" smtClean="0"/>
              <a:t>1b. </a:t>
            </a:r>
            <a:r>
              <a:rPr lang="en-US" sz="1600" b="1" dirty="0" smtClean="0">
                <a:solidFill>
                  <a:srgbClr val="FF0000"/>
                </a:solidFill>
              </a:rPr>
              <a:t>Infer</a:t>
            </a:r>
            <a:r>
              <a:rPr lang="en-US" sz="1600" b="1" dirty="0" smtClean="0">
                <a:solidFill>
                  <a:srgbClr val="CC0000"/>
                </a:solidFill>
              </a:rPr>
              <a:t>  </a:t>
            </a:r>
            <a:r>
              <a:rPr lang="en-US" sz="1600" b="1" dirty="0" smtClean="0"/>
              <a:t>Hemophilia is a genetic disorder that results from a defective protein in the clotting pathway. What do you think happens to a person with hemophilia who has a minor cut??</a:t>
            </a:r>
          </a:p>
          <a:p>
            <a:pPr>
              <a:buFont typeface="Wingdings" pitchFamily="2" charset="2"/>
              <a:buNone/>
            </a:pPr>
            <a:endParaRPr lang="en-US" sz="1600" b="1" dirty="0" smtClean="0"/>
          </a:p>
          <a:p>
            <a:pPr>
              <a:buFont typeface="Wingdings" pitchFamily="2" charset="2"/>
              <a:buNone/>
            </a:pPr>
            <a:r>
              <a:rPr lang="en-US" sz="1600" b="1" dirty="0" smtClean="0"/>
              <a:t>2a.  </a:t>
            </a:r>
            <a:r>
              <a:rPr lang="en-US" sz="1600" b="1" dirty="0" smtClean="0">
                <a:solidFill>
                  <a:srgbClr val="FF0000"/>
                </a:solidFill>
              </a:rPr>
              <a:t>Review</a:t>
            </a:r>
            <a:r>
              <a:rPr lang="en-US" sz="1600" b="1" dirty="0" smtClean="0">
                <a:solidFill>
                  <a:srgbClr val="CC0000"/>
                </a:solidFill>
              </a:rPr>
              <a:t> </a:t>
            </a:r>
            <a:r>
              <a:rPr lang="en-US" sz="1600" b="1" dirty="0" smtClean="0"/>
              <a:t>Describe the role of the lymphatic system.</a:t>
            </a:r>
          </a:p>
          <a:p>
            <a:pPr>
              <a:buFont typeface="Wingdings" pitchFamily="2" charset="2"/>
              <a:buNone/>
            </a:pPr>
            <a:r>
              <a:rPr lang="en-US" sz="1600" b="1" dirty="0" smtClean="0"/>
              <a:t>      </a:t>
            </a:r>
          </a:p>
          <a:p>
            <a:pPr>
              <a:buFont typeface="Wingdings" pitchFamily="2" charset="2"/>
              <a:buNone/>
            </a:pPr>
            <a:r>
              <a:rPr lang="en-US" sz="1600" b="1" dirty="0" smtClean="0"/>
              <a:t>2b.  </a:t>
            </a:r>
            <a:r>
              <a:rPr lang="en-US" sz="1600" b="1" dirty="0" smtClean="0">
                <a:solidFill>
                  <a:srgbClr val="FF0000"/>
                </a:solidFill>
              </a:rPr>
              <a:t>Compare and Contrast </a:t>
            </a:r>
            <a:r>
              <a:rPr lang="en-US" sz="1600" b="1" dirty="0" smtClean="0"/>
              <a:t>How are the functions of veins and lymphatic vessels similar? How are they different?</a:t>
            </a:r>
          </a:p>
          <a:p>
            <a:pPr>
              <a:buFont typeface="Wingdings" pitchFamily="2" charset="2"/>
              <a:buNone/>
            </a:pPr>
            <a:endParaRPr lang="en-US" sz="1600" b="1" dirty="0" smtClean="0"/>
          </a:p>
          <a:p>
            <a:pPr>
              <a:buFont typeface="Wingdings" pitchFamily="2" charset="2"/>
              <a:buNone/>
            </a:pPr>
            <a:r>
              <a:rPr lang="en-US" sz="1600" b="1" dirty="0" smtClean="0"/>
              <a:t>3a.  </a:t>
            </a:r>
            <a:r>
              <a:rPr lang="en-US" sz="1600" b="1" dirty="0" smtClean="0">
                <a:solidFill>
                  <a:srgbClr val="FF0000"/>
                </a:solidFill>
              </a:rPr>
              <a:t>Review</a:t>
            </a:r>
            <a:r>
              <a:rPr lang="en-US" sz="1600" b="1" dirty="0" smtClean="0">
                <a:solidFill>
                  <a:srgbClr val="CC0000"/>
                </a:solidFill>
              </a:rPr>
              <a:t> </a:t>
            </a:r>
            <a:r>
              <a:rPr lang="en-US" sz="1600" b="1" dirty="0" smtClean="0"/>
              <a:t>What are the risk factors for the three common diseases of the circulatory system?</a:t>
            </a:r>
            <a:endParaRPr lang="en-US" sz="1600" b="1" dirty="0" smtClean="0">
              <a:solidFill>
                <a:srgbClr val="800080"/>
              </a:solidFill>
            </a:endParaRPr>
          </a:p>
          <a:p>
            <a:pPr marL="571500" indent="-571500">
              <a:lnSpc>
                <a:spcPct val="80000"/>
              </a:lnSpc>
              <a:buFont typeface="Wingdings" pitchFamily="2" charset="2"/>
              <a:buNone/>
            </a:pPr>
            <a:endParaRPr lang="en-US" sz="1600" b="1" dirty="0" smtClean="0"/>
          </a:p>
          <a:p>
            <a:pPr marL="571500" indent="-571500">
              <a:lnSpc>
                <a:spcPct val="80000"/>
              </a:lnSpc>
              <a:buNone/>
            </a:pPr>
            <a:r>
              <a:rPr lang="en-US" sz="1600" b="1" dirty="0" smtClean="0"/>
              <a:t>3b.  </a:t>
            </a:r>
            <a:r>
              <a:rPr lang="en-US" sz="1600" b="1" dirty="0" smtClean="0">
                <a:solidFill>
                  <a:srgbClr val="FF0000"/>
                </a:solidFill>
              </a:rPr>
              <a:t>Form a Hypothesis  </a:t>
            </a:r>
            <a:r>
              <a:rPr lang="en-US" sz="1600" b="1" dirty="0" smtClean="0"/>
              <a:t>Why do you think atherosclerosis may lead to hypertension?</a:t>
            </a:r>
          </a:p>
          <a:p>
            <a:pPr marL="571500" indent="-571500">
              <a:lnSpc>
                <a:spcPct val="80000"/>
              </a:lnSpc>
              <a:buNone/>
            </a:pPr>
            <a:endParaRPr lang="en-US" sz="1600" b="1" dirty="0" smtClean="0"/>
          </a:p>
          <a:p>
            <a:pPr marL="571500" indent="-571500">
              <a:lnSpc>
                <a:spcPct val="80000"/>
              </a:lnSpc>
              <a:buNone/>
            </a:pPr>
            <a:r>
              <a:rPr lang="en-US" sz="1600" b="1" dirty="0" smtClean="0"/>
              <a:t>4a.  </a:t>
            </a:r>
            <a:r>
              <a:rPr lang="en-US" sz="1600" b="1" dirty="0" smtClean="0">
                <a:solidFill>
                  <a:srgbClr val="FF0000"/>
                </a:solidFill>
              </a:rPr>
              <a:t>Review</a:t>
            </a:r>
            <a:r>
              <a:rPr lang="en-US" sz="1600" b="1" dirty="0" smtClean="0"/>
              <a:t>  What are two types of cholesterol carriers found in the blood?</a:t>
            </a:r>
          </a:p>
          <a:p>
            <a:pPr marL="571500" indent="-571500">
              <a:lnSpc>
                <a:spcPct val="80000"/>
              </a:lnSpc>
              <a:buNone/>
            </a:pPr>
            <a:endParaRPr lang="en-US" sz="1600" b="1" dirty="0" smtClean="0"/>
          </a:p>
          <a:p>
            <a:pPr marL="571500" indent="-571500">
              <a:lnSpc>
                <a:spcPct val="80000"/>
              </a:lnSpc>
              <a:buNone/>
            </a:pPr>
            <a:r>
              <a:rPr lang="en-US" sz="1600" b="1" dirty="0" smtClean="0"/>
              <a:t>4b.  </a:t>
            </a:r>
            <a:r>
              <a:rPr lang="en-US" sz="1600" b="1" dirty="0" smtClean="0">
                <a:solidFill>
                  <a:srgbClr val="FF0000"/>
                </a:solidFill>
              </a:rPr>
              <a:t>Compare and Contrast</a:t>
            </a:r>
            <a:r>
              <a:rPr lang="en-US" sz="1600" b="1" dirty="0" smtClean="0"/>
              <a:t>  Explain how high blood cholesterol develops in someone with a genetic disorder versus someone who eats a high-fat diet..</a:t>
            </a:r>
          </a:p>
          <a:p>
            <a:pPr marL="571500" indent="-571500">
              <a:lnSpc>
                <a:spcPct val="80000"/>
              </a:lnSpc>
              <a:buNone/>
            </a:pPr>
            <a:endParaRPr lang="en-US" sz="1600" b="1" dirty="0" smtClean="0"/>
          </a:p>
          <a:p>
            <a:endParaRPr lang="en-US" sz="1600" dirty="0" smtClean="0"/>
          </a:p>
          <a:p>
            <a:endParaRPr lang="en-US" sz="1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b="1" u="sng" dirty="0" smtClean="0"/>
              <a:t>Chapter 35</a:t>
            </a:r>
            <a:endParaRPr lang="en-US" sz="6000" dirty="0"/>
          </a:p>
        </p:txBody>
      </p:sp>
      <p:sp>
        <p:nvSpPr>
          <p:cNvPr id="5" name="Content Placeholder 4"/>
          <p:cNvSpPr>
            <a:spLocks noGrp="1"/>
          </p:cNvSpPr>
          <p:nvPr>
            <p:ph idx="1"/>
          </p:nvPr>
        </p:nvSpPr>
        <p:spPr/>
        <p:txBody>
          <a:bodyPr>
            <a:normAutofit fontScale="92500" lnSpcReduction="10000"/>
          </a:bodyPr>
          <a:lstStyle/>
          <a:p>
            <a:pPr>
              <a:buNone/>
            </a:pPr>
            <a:r>
              <a:rPr lang="en-US" sz="4800" b="1" dirty="0" smtClean="0"/>
              <a:t>	  Immune System and Disease</a:t>
            </a:r>
          </a:p>
          <a:p>
            <a:pPr>
              <a:buNone/>
            </a:pPr>
            <a:r>
              <a:rPr lang="en-US" sz="4800" dirty="0" smtClean="0"/>
              <a:t>				     35.1</a:t>
            </a:r>
          </a:p>
          <a:p>
            <a:pPr>
              <a:buNone/>
            </a:pPr>
            <a:r>
              <a:rPr lang="en-US" b="1" dirty="0" smtClean="0"/>
              <a:t>                            Infectious Disease</a:t>
            </a:r>
          </a:p>
          <a:p>
            <a:pPr>
              <a:buNone/>
            </a:pPr>
            <a:r>
              <a:rPr lang="en-US" b="1" dirty="0" smtClean="0"/>
              <a:t>				</a:t>
            </a:r>
            <a:r>
              <a:rPr lang="en-US" dirty="0" smtClean="0"/>
              <a:t>SC.912.L.14.6</a:t>
            </a:r>
          </a:p>
          <a:p>
            <a:pPr>
              <a:buNone/>
            </a:pPr>
            <a:r>
              <a:rPr lang="en-US" dirty="0" smtClean="0"/>
              <a:t>	Explain the significance of genetic factors, environmental factors, and pathogenic agents to health from the perspective of both individual and public health.</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35.1 Immune System and Disease </a:t>
            </a:r>
            <a:br>
              <a:rPr lang="en-US" b="1" dirty="0" smtClean="0"/>
            </a:br>
            <a:r>
              <a:rPr lang="en-US" b="1" dirty="0" smtClean="0">
                <a:solidFill>
                  <a:srgbClr val="00B050"/>
                </a:solidFill>
              </a:rPr>
              <a:t>Infectious Diseases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sz="4000" dirty="0" smtClean="0"/>
              <a:t>				Key Questions</a:t>
            </a:r>
          </a:p>
          <a:p>
            <a:r>
              <a:rPr lang="en-US" dirty="0" smtClean="0"/>
              <a:t>What causes infectious disease?</a:t>
            </a:r>
          </a:p>
          <a:p>
            <a:r>
              <a:rPr lang="en-US" dirty="0" smtClean="0"/>
              <a:t>How are infectious diseases spread?</a:t>
            </a:r>
          </a:p>
          <a:p>
            <a:pPr>
              <a:buNone/>
            </a:pPr>
            <a:r>
              <a:rPr lang="en-US" dirty="0" smtClean="0"/>
              <a:t>				</a:t>
            </a:r>
            <a:r>
              <a:rPr lang="en-US" sz="4000" dirty="0" smtClean="0"/>
              <a:t>Vocabulary</a:t>
            </a:r>
          </a:p>
          <a:p>
            <a:pPr>
              <a:buNone/>
            </a:pPr>
            <a:r>
              <a:rPr lang="en-US" b="1" dirty="0" smtClean="0">
                <a:ln w="12700">
                  <a:solidFill>
                    <a:srgbClr val="FFFF00"/>
                  </a:solidFill>
                </a:ln>
              </a:rPr>
              <a:t>Infectious disease			   </a:t>
            </a:r>
            <a:r>
              <a:rPr lang="en-US" b="1" dirty="0" err="1" smtClean="0">
                <a:ln w="12700">
                  <a:solidFill>
                    <a:srgbClr val="FFFF00"/>
                  </a:solidFill>
                </a:ln>
              </a:rPr>
              <a:t>zoonosis</a:t>
            </a:r>
            <a:r>
              <a:rPr lang="en-US" b="1" dirty="0" smtClean="0">
                <a:ln w="12700">
                  <a:solidFill>
                    <a:srgbClr val="FFFF00"/>
                  </a:solidFill>
                </a:ln>
              </a:rPr>
              <a:t> </a:t>
            </a:r>
          </a:p>
          <a:p>
            <a:pPr>
              <a:buNone/>
            </a:pPr>
            <a:r>
              <a:rPr lang="en-US" b="1" dirty="0" smtClean="0">
                <a:ln w="12700">
                  <a:solidFill>
                    <a:srgbClr val="FFFF00"/>
                  </a:solidFill>
                </a:ln>
              </a:rPr>
              <a:t>Germ theory of disease                        vector</a:t>
            </a:r>
          </a:p>
          <a:p>
            <a:pPr>
              <a:buNone/>
            </a:pPr>
            <a:r>
              <a:rPr lang="en-US" b="1" dirty="0" smtClean="0">
                <a:ln w="12700">
                  <a:solidFill>
                    <a:srgbClr val="FFFF00"/>
                  </a:solidFill>
                </a:ln>
              </a:rPr>
              <a:t>Koch’s postulates				 						</a:t>
            </a:r>
          </a:p>
          <a:p>
            <a:pPr>
              <a:buNone/>
            </a:pPr>
            <a:r>
              <a:rPr lang="en-US" b="1" dirty="0" smtClean="0">
                <a:ln w="12700">
                  <a:solidFill>
                    <a:srgbClr val="FFFF00"/>
                  </a:solidFill>
                </a:ln>
              </a:rPr>
              <a:t>				</a:t>
            </a:r>
            <a:r>
              <a:rPr lang="en-US" b="1" dirty="0" smtClean="0">
                <a:ln w="12700">
                  <a:noFill/>
                </a:ln>
              </a:rPr>
              <a:t>Pages 1010 - 1013</a:t>
            </a:r>
            <a:endParaRPr lang="en-US" b="1" dirty="0" smtClean="0">
              <a:ln w="12700">
                <a:solidFill>
                  <a:srgbClr val="FFFF00"/>
                </a:solidFill>
              </a:ln>
            </a:endParaRP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35.1 Infectious Disease</a:t>
            </a:r>
            <a:br>
              <a:rPr lang="en-US" b="1" dirty="0" smtClean="0"/>
            </a:br>
            <a:r>
              <a:rPr lang="en-US" b="1" dirty="0" smtClean="0">
                <a:solidFill>
                  <a:srgbClr val="00B050"/>
                </a:solidFill>
              </a:rPr>
              <a:t>Causes of Infectious Diseases</a:t>
            </a:r>
            <a:endParaRPr lang="en-US" dirty="0"/>
          </a:p>
        </p:txBody>
      </p:sp>
      <p:sp>
        <p:nvSpPr>
          <p:cNvPr id="3" name="Content Placeholder 2"/>
          <p:cNvSpPr>
            <a:spLocks noGrp="1"/>
          </p:cNvSpPr>
          <p:nvPr>
            <p:ph idx="1"/>
          </p:nvPr>
        </p:nvSpPr>
        <p:spPr>
          <a:xfrm>
            <a:off x="304800" y="1600200"/>
            <a:ext cx="8610600" cy="5105400"/>
          </a:xfrm>
        </p:spPr>
        <p:txBody>
          <a:bodyPr>
            <a:normAutofit lnSpcReduction="10000"/>
          </a:bodyPr>
          <a:lstStyle/>
          <a:p>
            <a:pPr>
              <a:buNone/>
            </a:pPr>
            <a:r>
              <a:rPr lang="en-US" b="1" dirty="0" smtClean="0"/>
              <a:t>What causes infectious disease?</a:t>
            </a:r>
          </a:p>
          <a:p>
            <a:pPr>
              <a:buFont typeface="Wingdings" pitchFamily="2" charset="2"/>
              <a:buChar char="v"/>
            </a:pPr>
            <a:r>
              <a:rPr lang="en-US" b="1" dirty="0" smtClean="0">
                <a:ln>
                  <a:solidFill>
                    <a:srgbClr val="FFFF00"/>
                  </a:solidFill>
                </a:ln>
              </a:rPr>
              <a:t>Infectious diseases </a:t>
            </a:r>
            <a:r>
              <a:rPr lang="en-US" dirty="0" smtClean="0"/>
              <a:t>occur when microorganisms cause physiological changes that disrupt normal body functions.</a:t>
            </a:r>
          </a:p>
          <a:p>
            <a:pPr>
              <a:buFont typeface="Wingdings" pitchFamily="2" charset="2"/>
              <a:buChar char="v"/>
            </a:pPr>
            <a:r>
              <a:rPr lang="en-US" u="sng" dirty="0" smtClean="0">
                <a:ln>
                  <a:solidFill>
                    <a:srgbClr val="FF0000"/>
                  </a:solidFill>
                </a:ln>
              </a:rPr>
              <a:t>Microorganisms</a:t>
            </a:r>
            <a:r>
              <a:rPr lang="en-US" dirty="0" smtClean="0">
                <a:ln>
                  <a:solidFill>
                    <a:srgbClr val="FF0000"/>
                  </a:solidFill>
                </a:ln>
              </a:rPr>
              <a:t> were commonly called “germs” so this conclusion was called the </a:t>
            </a:r>
            <a:r>
              <a:rPr lang="en-US" b="1" dirty="0" smtClean="0">
                <a:ln>
                  <a:solidFill>
                    <a:srgbClr val="FFFF00"/>
                  </a:solidFill>
                </a:ln>
              </a:rPr>
              <a:t>germ theory of disease</a:t>
            </a:r>
            <a:r>
              <a:rPr lang="en-US" dirty="0" smtClean="0"/>
              <a:t>. The word </a:t>
            </a:r>
            <a:r>
              <a:rPr lang="en-US" i="1" dirty="0" smtClean="0"/>
              <a:t>germ</a:t>
            </a:r>
            <a:r>
              <a:rPr lang="en-US" dirty="0" smtClean="0"/>
              <a:t> now has no scientific meaning. So what causes infectious disease?</a:t>
            </a:r>
          </a:p>
          <a:p>
            <a:pPr>
              <a:buFont typeface="Wingdings" pitchFamily="2" charset="2"/>
              <a:buChar char="v"/>
            </a:pPr>
            <a:r>
              <a:rPr lang="en-US" b="1" dirty="0" smtClean="0">
                <a:ln>
                  <a:solidFill>
                    <a:srgbClr val="FFFF00"/>
                  </a:solidFill>
                </a:ln>
              </a:rPr>
              <a:t>Infectious diseases </a:t>
            </a:r>
            <a:r>
              <a:rPr lang="en-US" dirty="0" smtClean="0"/>
              <a:t>can be caused by </a:t>
            </a:r>
            <a:r>
              <a:rPr lang="en-US" b="1" dirty="0" smtClean="0"/>
              <a:t>viruses</a:t>
            </a:r>
            <a:r>
              <a:rPr lang="en-US" dirty="0" smtClean="0"/>
              <a:t>, </a:t>
            </a:r>
            <a:r>
              <a:rPr lang="en-US" b="1" dirty="0" smtClean="0"/>
              <a:t>bacteria</a:t>
            </a:r>
            <a:r>
              <a:rPr lang="en-US" dirty="0" smtClean="0"/>
              <a:t>, </a:t>
            </a:r>
            <a:r>
              <a:rPr lang="en-US" b="1" dirty="0" smtClean="0"/>
              <a:t>fungi</a:t>
            </a:r>
            <a:r>
              <a:rPr lang="en-US" dirty="0" smtClean="0"/>
              <a:t>, </a:t>
            </a:r>
            <a:r>
              <a:rPr lang="en-US" b="1" dirty="0" smtClean="0"/>
              <a:t>“</a:t>
            </a:r>
            <a:r>
              <a:rPr lang="en-US" b="1" dirty="0" err="1" smtClean="0"/>
              <a:t>protists</a:t>
            </a:r>
            <a:r>
              <a:rPr lang="en-US" b="1" dirty="0" smtClean="0"/>
              <a:t>”</a:t>
            </a:r>
            <a:r>
              <a:rPr lang="en-US" dirty="0" smtClean="0"/>
              <a:t>, and </a:t>
            </a:r>
            <a:r>
              <a:rPr lang="en-US" b="1" dirty="0" smtClean="0"/>
              <a:t>parasites</a:t>
            </a:r>
            <a:r>
              <a:rPr lang="en-US" dirty="0" smtClean="0"/>
              <a:t>.</a:t>
            </a:r>
          </a:p>
          <a:p>
            <a:pPr>
              <a:buFont typeface="Wingdings" pitchFamily="2" charset="2"/>
              <a:buChar char="v"/>
            </a:pPr>
            <a:endParaRPr lang="en-US"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35.1 Infectious Disease</a:t>
            </a:r>
            <a:br>
              <a:rPr lang="en-US" b="1" dirty="0" smtClean="0"/>
            </a:br>
            <a:r>
              <a:rPr lang="en-US" b="1" dirty="0" smtClean="0">
                <a:solidFill>
                  <a:srgbClr val="00B050"/>
                </a:solidFill>
              </a:rPr>
              <a:t>Causes of Infectious Diseases</a:t>
            </a:r>
            <a:endParaRPr lang="en-US" dirty="0"/>
          </a:p>
        </p:txBody>
      </p:sp>
      <p:sp>
        <p:nvSpPr>
          <p:cNvPr id="4" name="Content Placeholder 3"/>
          <p:cNvSpPr>
            <a:spLocks noGrp="1"/>
          </p:cNvSpPr>
          <p:nvPr>
            <p:ph sz="half" idx="1"/>
          </p:nvPr>
        </p:nvSpPr>
        <p:spPr>
          <a:xfrm>
            <a:off x="457200" y="2133600"/>
            <a:ext cx="4038600" cy="3992563"/>
          </a:xfrm>
        </p:spPr>
        <p:txBody>
          <a:bodyPr>
            <a:normAutofit fontScale="85000" lnSpcReduction="20000"/>
          </a:bodyPr>
          <a:lstStyle/>
          <a:p>
            <a:pPr>
              <a:buNone/>
            </a:pPr>
            <a:r>
              <a:rPr lang="en-US" b="1" dirty="0" smtClean="0"/>
              <a:t>Viruses</a:t>
            </a:r>
          </a:p>
          <a:p>
            <a:pPr>
              <a:buFont typeface="Wingdings" pitchFamily="2" charset="2"/>
              <a:buChar char="v"/>
            </a:pPr>
            <a:r>
              <a:rPr lang="en-US" b="1" dirty="0" smtClean="0"/>
              <a:t>Characteristics</a:t>
            </a:r>
          </a:p>
          <a:p>
            <a:pPr lvl="1">
              <a:buFont typeface="Wingdings" pitchFamily="2" charset="2"/>
              <a:buChar char="v"/>
            </a:pPr>
            <a:r>
              <a:rPr lang="en-US" dirty="0" smtClean="0"/>
              <a:t>Nonliving</a:t>
            </a:r>
          </a:p>
          <a:p>
            <a:pPr lvl="1">
              <a:buFont typeface="Wingdings" pitchFamily="2" charset="2"/>
              <a:buChar char="v"/>
            </a:pPr>
            <a:r>
              <a:rPr lang="en-US" dirty="0" smtClean="0"/>
              <a:t>Replicate by inserting their genetic material into a host cell and taking over many of the host cell’s functions</a:t>
            </a:r>
            <a:endParaRPr lang="en-US" b="1" dirty="0" smtClean="0"/>
          </a:p>
          <a:p>
            <a:pPr>
              <a:buFont typeface="Wingdings" pitchFamily="2" charset="2"/>
              <a:buChar char="v"/>
            </a:pPr>
            <a:r>
              <a:rPr lang="en-US" b="1" dirty="0" smtClean="0"/>
              <a:t>Diseases caused</a:t>
            </a:r>
          </a:p>
          <a:p>
            <a:pPr lvl="1">
              <a:buFont typeface="Wingdings" pitchFamily="2" charset="2"/>
              <a:buChar char="v"/>
            </a:pPr>
            <a:r>
              <a:rPr lang="en-US" dirty="0" smtClean="0"/>
              <a:t>Common cold</a:t>
            </a:r>
          </a:p>
          <a:p>
            <a:pPr lvl="1">
              <a:buFont typeface="Wingdings" pitchFamily="2" charset="2"/>
              <a:buChar char="v"/>
            </a:pPr>
            <a:r>
              <a:rPr lang="en-US" dirty="0" smtClean="0"/>
              <a:t>Influenza</a:t>
            </a:r>
          </a:p>
          <a:p>
            <a:pPr lvl="1">
              <a:buFont typeface="Wingdings" pitchFamily="2" charset="2"/>
              <a:buChar char="v"/>
            </a:pPr>
            <a:r>
              <a:rPr lang="en-US" dirty="0" smtClean="0"/>
              <a:t>Chickenpox</a:t>
            </a:r>
          </a:p>
          <a:p>
            <a:pPr lvl="1">
              <a:buFont typeface="Wingdings" pitchFamily="2" charset="2"/>
              <a:buChar char="v"/>
            </a:pPr>
            <a:r>
              <a:rPr lang="en-US" dirty="0" smtClean="0"/>
              <a:t>Warts</a:t>
            </a:r>
          </a:p>
          <a:p>
            <a:pPr lvl="1">
              <a:buNone/>
            </a:pPr>
            <a:endParaRPr lang="en-US" b="1" dirty="0"/>
          </a:p>
        </p:txBody>
      </p:sp>
      <p:pic>
        <p:nvPicPr>
          <p:cNvPr id="6" name="Content Placeholder 5" descr="virus-2904.jpg"/>
          <p:cNvPicPr>
            <a:picLocks noGrp="1" noChangeAspect="1"/>
          </p:cNvPicPr>
          <p:nvPr>
            <p:ph sz="half" idx="2"/>
          </p:nvPr>
        </p:nvPicPr>
        <p:blipFill>
          <a:blip r:embed="rId2" cstate="print"/>
          <a:stretch>
            <a:fillRect/>
          </a:stretch>
        </p:blipFill>
        <p:spPr>
          <a:xfrm>
            <a:off x="4800600" y="2133600"/>
            <a:ext cx="3810000" cy="4114800"/>
          </a:xfrm>
        </p:spPr>
      </p:pic>
      <p:sp>
        <p:nvSpPr>
          <p:cNvPr id="7" name="TextBox 6"/>
          <p:cNvSpPr txBox="1"/>
          <p:nvPr/>
        </p:nvSpPr>
        <p:spPr>
          <a:xfrm>
            <a:off x="1905000" y="1524001"/>
            <a:ext cx="5334000" cy="646331"/>
          </a:xfrm>
          <a:prstGeom prst="rect">
            <a:avLst/>
          </a:prstGeom>
          <a:noFill/>
        </p:spPr>
        <p:txBody>
          <a:bodyPr wrap="square" rtlCol="0">
            <a:spAutoFit/>
          </a:bodyPr>
          <a:lstStyle/>
          <a:p>
            <a:r>
              <a:rPr lang="en-US" sz="3600" b="1" dirty="0" smtClean="0"/>
              <a:t>		Viruses</a:t>
            </a:r>
            <a:endParaRPr lang="en-US" sz="36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r>
              <a:rPr lang="en-US" sz="3600" b="1" dirty="0" smtClean="0"/>
              <a:t>33.2 Blood and the Lymphatic System</a:t>
            </a:r>
            <a:endParaRPr lang="en-US" dirty="0"/>
          </a:p>
        </p:txBody>
      </p:sp>
      <p:sp>
        <p:nvSpPr>
          <p:cNvPr id="3" name="Content Placeholder 2"/>
          <p:cNvSpPr>
            <a:spLocks noGrp="1"/>
          </p:cNvSpPr>
          <p:nvPr>
            <p:ph idx="1"/>
          </p:nvPr>
        </p:nvSpPr>
        <p:spPr>
          <a:xfrm>
            <a:off x="457200" y="1143000"/>
            <a:ext cx="8305800" cy="5562600"/>
          </a:xfrm>
        </p:spPr>
        <p:txBody>
          <a:bodyPr>
            <a:normAutofit/>
          </a:bodyPr>
          <a:lstStyle/>
          <a:p>
            <a:pPr>
              <a:buNone/>
            </a:pPr>
            <a:r>
              <a:rPr lang="en-US" dirty="0"/>
              <a:t> </a:t>
            </a:r>
            <a:r>
              <a:rPr lang="en-US" dirty="0" smtClean="0"/>
              <a:t>	</a:t>
            </a:r>
            <a:r>
              <a:rPr lang="en-US" b="1" dirty="0" smtClean="0">
                <a:solidFill>
                  <a:srgbClr val="FF0000"/>
                </a:solidFill>
              </a:rPr>
              <a:t>What is the function of each component in blood? </a:t>
            </a:r>
          </a:p>
          <a:p>
            <a:pPr>
              <a:buFont typeface="Wingdings" pitchFamily="2" charset="2"/>
              <a:buChar char="v"/>
            </a:pPr>
            <a:r>
              <a:rPr lang="en-US" sz="2000" b="1" dirty="0" smtClean="0">
                <a:ln>
                  <a:solidFill>
                    <a:srgbClr val="FFFF00"/>
                  </a:solidFill>
                </a:ln>
              </a:rPr>
              <a:t>Plasma</a:t>
            </a:r>
            <a:r>
              <a:rPr lang="en-US" sz="2000" b="1" dirty="0" smtClean="0"/>
              <a:t> is about 90% water and 10% dissolved gases, salts, nutrients, enzymes, hormones, waste products, plasma proteins, cholesterol, and other important compounds. About 55% of the total blood volume is plasma.</a:t>
            </a:r>
          </a:p>
          <a:p>
            <a:pPr lvl="1">
              <a:buFont typeface="Wingdings" pitchFamily="2" charset="2"/>
              <a:buChar char="v"/>
            </a:pPr>
            <a:r>
              <a:rPr lang="en-US" sz="1700" b="1" dirty="0" smtClean="0"/>
              <a:t>Water in plasma helps control body temperature</a:t>
            </a:r>
          </a:p>
          <a:p>
            <a:pPr lvl="1">
              <a:buFont typeface="Wingdings" pitchFamily="2" charset="2"/>
              <a:buChar char="v"/>
            </a:pPr>
            <a:r>
              <a:rPr lang="en-US" sz="1700" b="1" dirty="0" smtClean="0"/>
              <a:t>Plasma proteins consist of three types: albumin, globulins, and </a:t>
            </a:r>
            <a:r>
              <a:rPr lang="en-US" sz="1700" b="1" dirty="0" err="1" smtClean="0"/>
              <a:t>fibrogen</a:t>
            </a:r>
            <a:endParaRPr lang="en-US" sz="1700" b="1" dirty="0" smtClean="0"/>
          </a:p>
          <a:p>
            <a:pPr>
              <a:buFont typeface="Wingdings" pitchFamily="2" charset="2"/>
              <a:buChar char="v"/>
            </a:pPr>
            <a:r>
              <a:rPr lang="en-US" sz="2000" b="1" dirty="0" smtClean="0">
                <a:ln>
                  <a:solidFill>
                    <a:srgbClr val="FFFF00"/>
                  </a:solidFill>
                </a:ln>
              </a:rPr>
              <a:t>Red Blood Cells </a:t>
            </a:r>
            <a:r>
              <a:rPr lang="en-US" sz="2000" b="1" dirty="0" smtClean="0"/>
              <a:t>(</a:t>
            </a:r>
            <a:r>
              <a:rPr lang="en-US" sz="2000" b="1" dirty="0" err="1" smtClean="0"/>
              <a:t>erythocytes</a:t>
            </a:r>
            <a:r>
              <a:rPr lang="en-US" sz="2000" b="1" dirty="0" smtClean="0"/>
              <a:t>) are the most numerous cells in blood.                                                                                         </a:t>
            </a:r>
          </a:p>
          <a:p>
            <a:pPr lvl="1">
              <a:buFont typeface="Wingdings" pitchFamily="2" charset="2"/>
              <a:buChar char="v"/>
            </a:pPr>
            <a:r>
              <a:rPr lang="en-US" sz="1600" b="1" dirty="0" smtClean="0"/>
              <a:t>The main function of red blood cells is to transport oxygen.</a:t>
            </a:r>
          </a:p>
          <a:p>
            <a:pPr lvl="1">
              <a:buFont typeface="Wingdings" pitchFamily="2" charset="2"/>
              <a:buChar char="v"/>
            </a:pPr>
            <a:r>
              <a:rPr lang="en-US" sz="1600" b="1" dirty="0" smtClean="0"/>
              <a:t>They get their “crimson” color from </a:t>
            </a:r>
            <a:r>
              <a:rPr lang="en-US" sz="1600" b="1" dirty="0" smtClean="0">
                <a:ln>
                  <a:solidFill>
                    <a:srgbClr val="FFFF00"/>
                  </a:solidFill>
                </a:ln>
              </a:rPr>
              <a:t>Hemoglobin</a:t>
            </a:r>
            <a:r>
              <a:rPr lang="en-US" sz="1600" b="1" dirty="0" smtClean="0"/>
              <a:t>, a protein that binds oxygen in the lungs and releases it in the capillary network throughout the body. Red Blood Cells transport some CO2 to the lungs.</a:t>
            </a:r>
          </a:p>
          <a:p>
            <a:pPr lvl="1">
              <a:buFont typeface="Wingdings" pitchFamily="2" charset="2"/>
              <a:buChar char="v"/>
            </a:pPr>
            <a:r>
              <a:rPr lang="en-US" sz="1600" b="1" dirty="0" smtClean="0"/>
              <a:t>Red Blood Cells are produced by cells in red bone marrow.</a:t>
            </a:r>
          </a:p>
          <a:p>
            <a:pPr lvl="1">
              <a:buFont typeface="Wingdings" pitchFamily="2" charset="2"/>
              <a:buChar char="v"/>
            </a:pPr>
            <a:r>
              <a:rPr lang="en-US" sz="1600" b="1" dirty="0" smtClean="0"/>
              <a:t>Red Blood Cells circulate for an average of 120 days before they are destroyed in the liver and spleen.</a:t>
            </a:r>
          </a:p>
          <a:p>
            <a:pPr lvl="1">
              <a:buNone/>
            </a:pPr>
            <a:r>
              <a:rPr lang="en-US" sz="1700" b="1" dirty="0"/>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35.1 Infectious Disease</a:t>
            </a:r>
            <a:br>
              <a:rPr lang="en-US" b="1" dirty="0" smtClean="0"/>
            </a:br>
            <a:r>
              <a:rPr lang="en-US" b="1" dirty="0" smtClean="0">
                <a:solidFill>
                  <a:srgbClr val="00B050"/>
                </a:solidFill>
              </a:rPr>
              <a:t>Causes of Infectious Diseases</a:t>
            </a:r>
            <a:endParaRPr lang="en-US" dirty="0"/>
          </a:p>
        </p:txBody>
      </p:sp>
      <p:sp>
        <p:nvSpPr>
          <p:cNvPr id="4" name="Content Placeholder 3"/>
          <p:cNvSpPr>
            <a:spLocks noGrp="1"/>
          </p:cNvSpPr>
          <p:nvPr>
            <p:ph sz="half" idx="1"/>
          </p:nvPr>
        </p:nvSpPr>
        <p:spPr>
          <a:xfrm>
            <a:off x="457200" y="2133600"/>
            <a:ext cx="4038600" cy="3992563"/>
          </a:xfrm>
        </p:spPr>
        <p:txBody>
          <a:bodyPr>
            <a:normAutofit fontScale="85000" lnSpcReduction="20000"/>
          </a:bodyPr>
          <a:lstStyle/>
          <a:p>
            <a:pPr>
              <a:buNone/>
            </a:pPr>
            <a:r>
              <a:rPr lang="en-US" b="1" dirty="0" smtClean="0"/>
              <a:t>Bacteria</a:t>
            </a:r>
          </a:p>
          <a:p>
            <a:pPr>
              <a:buFont typeface="Wingdings" pitchFamily="2" charset="2"/>
              <a:buChar char="v"/>
            </a:pPr>
            <a:r>
              <a:rPr lang="en-US" b="1" dirty="0" smtClean="0"/>
              <a:t>Characteristics</a:t>
            </a:r>
          </a:p>
          <a:p>
            <a:pPr lvl="1">
              <a:buFont typeface="Wingdings" pitchFamily="2" charset="2"/>
              <a:buChar char="v"/>
            </a:pPr>
            <a:r>
              <a:rPr lang="en-US" dirty="0" smtClean="0"/>
              <a:t>Break down the tissues of an infected organism for food</a:t>
            </a:r>
          </a:p>
          <a:p>
            <a:pPr lvl="1">
              <a:buFont typeface="Wingdings" pitchFamily="2" charset="2"/>
              <a:buChar char="v"/>
            </a:pPr>
            <a:r>
              <a:rPr lang="en-US" dirty="0" smtClean="0"/>
              <a:t>Release toxins that interfere with normal activity in the host</a:t>
            </a:r>
            <a:endParaRPr lang="en-US" b="1" dirty="0" smtClean="0"/>
          </a:p>
          <a:p>
            <a:pPr>
              <a:buFont typeface="Wingdings" pitchFamily="2" charset="2"/>
              <a:buChar char="v"/>
            </a:pPr>
            <a:r>
              <a:rPr lang="en-US" b="1" dirty="0" smtClean="0"/>
              <a:t>Diseases caused</a:t>
            </a:r>
          </a:p>
          <a:p>
            <a:pPr lvl="1">
              <a:buFont typeface="Wingdings" pitchFamily="2" charset="2"/>
              <a:buChar char="v"/>
            </a:pPr>
            <a:r>
              <a:rPr lang="en-US" dirty="0" smtClean="0"/>
              <a:t>Streptococcus infections</a:t>
            </a:r>
          </a:p>
          <a:p>
            <a:pPr lvl="1">
              <a:buFont typeface="Wingdings" pitchFamily="2" charset="2"/>
              <a:buChar char="v"/>
            </a:pPr>
            <a:r>
              <a:rPr lang="en-US" dirty="0" smtClean="0"/>
              <a:t>Diphtheria</a:t>
            </a:r>
          </a:p>
          <a:p>
            <a:pPr lvl="1">
              <a:buFont typeface="Wingdings" pitchFamily="2" charset="2"/>
              <a:buChar char="v"/>
            </a:pPr>
            <a:r>
              <a:rPr lang="en-US" dirty="0" smtClean="0"/>
              <a:t>Botulism</a:t>
            </a:r>
          </a:p>
          <a:p>
            <a:pPr lvl="1">
              <a:buFont typeface="Wingdings" pitchFamily="2" charset="2"/>
              <a:buChar char="v"/>
            </a:pPr>
            <a:r>
              <a:rPr lang="en-US" dirty="0" smtClean="0"/>
              <a:t>Anthrax</a:t>
            </a:r>
          </a:p>
          <a:p>
            <a:pPr lvl="1">
              <a:buNone/>
            </a:pPr>
            <a:endParaRPr lang="en-US" b="1" dirty="0"/>
          </a:p>
        </p:txBody>
      </p:sp>
      <p:sp>
        <p:nvSpPr>
          <p:cNvPr id="7" name="TextBox 6"/>
          <p:cNvSpPr txBox="1"/>
          <p:nvPr/>
        </p:nvSpPr>
        <p:spPr>
          <a:xfrm>
            <a:off x="1905000" y="1524001"/>
            <a:ext cx="5334000" cy="646331"/>
          </a:xfrm>
          <a:prstGeom prst="rect">
            <a:avLst/>
          </a:prstGeom>
          <a:noFill/>
        </p:spPr>
        <p:txBody>
          <a:bodyPr wrap="square" rtlCol="0">
            <a:spAutoFit/>
          </a:bodyPr>
          <a:lstStyle/>
          <a:p>
            <a:r>
              <a:rPr lang="en-US" sz="3600" b="1" dirty="0" smtClean="0"/>
              <a:t>		Bacteria</a:t>
            </a:r>
            <a:endParaRPr lang="en-US" sz="3600" b="1" dirty="0"/>
          </a:p>
        </p:txBody>
      </p:sp>
      <p:pic>
        <p:nvPicPr>
          <p:cNvPr id="9" name="Content Placeholder 8" descr="E_Coli_Bacteria.jpg"/>
          <p:cNvPicPr>
            <a:picLocks noGrp="1" noChangeAspect="1"/>
          </p:cNvPicPr>
          <p:nvPr>
            <p:ph sz="half" idx="2"/>
          </p:nvPr>
        </p:nvPicPr>
        <p:blipFill>
          <a:blip r:embed="rId2" cstate="print"/>
          <a:stretch>
            <a:fillRect/>
          </a:stretch>
        </p:blipFill>
        <p:spPr>
          <a:xfrm>
            <a:off x="4648200" y="2286000"/>
            <a:ext cx="4038600" cy="35052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35.1 Infectious Disease</a:t>
            </a:r>
            <a:br>
              <a:rPr lang="en-US" b="1" dirty="0" smtClean="0"/>
            </a:br>
            <a:r>
              <a:rPr lang="en-US" b="1" dirty="0" smtClean="0">
                <a:solidFill>
                  <a:srgbClr val="00B050"/>
                </a:solidFill>
              </a:rPr>
              <a:t>Causes of Infectious Diseases</a:t>
            </a:r>
            <a:endParaRPr lang="en-US" dirty="0"/>
          </a:p>
        </p:txBody>
      </p:sp>
      <p:sp>
        <p:nvSpPr>
          <p:cNvPr id="4" name="Content Placeholder 3"/>
          <p:cNvSpPr>
            <a:spLocks noGrp="1"/>
          </p:cNvSpPr>
          <p:nvPr>
            <p:ph sz="half" idx="1"/>
          </p:nvPr>
        </p:nvSpPr>
        <p:spPr>
          <a:xfrm>
            <a:off x="457200" y="2133600"/>
            <a:ext cx="4038600" cy="3992563"/>
          </a:xfrm>
        </p:spPr>
        <p:txBody>
          <a:bodyPr>
            <a:normAutofit fontScale="92500" lnSpcReduction="20000"/>
          </a:bodyPr>
          <a:lstStyle/>
          <a:p>
            <a:pPr>
              <a:buNone/>
            </a:pPr>
            <a:r>
              <a:rPr lang="en-US" b="1" dirty="0" smtClean="0"/>
              <a:t>Fungi</a:t>
            </a:r>
          </a:p>
          <a:p>
            <a:pPr>
              <a:buFont typeface="Wingdings" pitchFamily="2" charset="2"/>
              <a:buChar char="v"/>
            </a:pPr>
            <a:r>
              <a:rPr lang="en-US" b="1" dirty="0" smtClean="0"/>
              <a:t>Characteristics</a:t>
            </a:r>
          </a:p>
          <a:p>
            <a:pPr lvl="1">
              <a:buFont typeface="Wingdings" pitchFamily="2" charset="2"/>
              <a:buChar char="v"/>
            </a:pPr>
            <a:r>
              <a:rPr lang="en-US" dirty="0" smtClean="0"/>
              <a:t>Cause infections on the surface of the skin, mouth, throat, fingernails, and toenails</a:t>
            </a:r>
          </a:p>
          <a:p>
            <a:pPr lvl="1">
              <a:buFont typeface="Wingdings" pitchFamily="2" charset="2"/>
              <a:buChar char="v"/>
            </a:pPr>
            <a:r>
              <a:rPr lang="en-US" dirty="0" smtClean="0"/>
              <a:t>Dangerous infections may spread from the lungs to other organs</a:t>
            </a:r>
            <a:endParaRPr lang="en-US" b="1" dirty="0" smtClean="0"/>
          </a:p>
          <a:p>
            <a:pPr>
              <a:buFont typeface="Wingdings" pitchFamily="2" charset="2"/>
              <a:buChar char="v"/>
            </a:pPr>
            <a:r>
              <a:rPr lang="en-US" b="1" dirty="0" smtClean="0"/>
              <a:t>Diseases caused</a:t>
            </a:r>
          </a:p>
          <a:p>
            <a:pPr lvl="1">
              <a:buFont typeface="Wingdings" pitchFamily="2" charset="2"/>
              <a:buChar char="v"/>
            </a:pPr>
            <a:r>
              <a:rPr lang="en-US" dirty="0" smtClean="0"/>
              <a:t>Ringworm</a:t>
            </a:r>
          </a:p>
          <a:p>
            <a:pPr lvl="1">
              <a:buFont typeface="Wingdings" pitchFamily="2" charset="2"/>
              <a:buChar char="v"/>
            </a:pPr>
            <a:r>
              <a:rPr lang="en-US" dirty="0" smtClean="0"/>
              <a:t>Thrush</a:t>
            </a:r>
          </a:p>
          <a:p>
            <a:pPr lvl="1">
              <a:buNone/>
            </a:pPr>
            <a:endParaRPr lang="en-US" b="1" dirty="0" smtClean="0"/>
          </a:p>
          <a:p>
            <a:pPr lvl="1">
              <a:buNone/>
            </a:pPr>
            <a:endParaRPr lang="en-US" b="1" dirty="0"/>
          </a:p>
        </p:txBody>
      </p:sp>
      <p:sp>
        <p:nvSpPr>
          <p:cNvPr id="7" name="TextBox 6"/>
          <p:cNvSpPr txBox="1"/>
          <p:nvPr/>
        </p:nvSpPr>
        <p:spPr>
          <a:xfrm>
            <a:off x="1905000" y="1524001"/>
            <a:ext cx="5334000" cy="646331"/>
          </a:xfrm>
          <a:prstGeom prst="rect">
            <a:avLst/>
          </a:prstGeom>
          <a:noFill/>
        </p:spPr>
        <p:txBody>
          <a:bodyPr wrap="square" rtlCol="0">
            <a:spAutoFit/>
          </a:bodyPr>
          <a:lstStyle/>
          <a:p>
            <a:r>
              <a:rPr lang="en-US" sz="3600" b="1" dirty="0" smtClean="0"/>
              <a:t>		Fungi</a:t>
            </a:r>
            <a:endParaRPr lang="en-US" sz="3600" b="1" dirty="0"/>
          </a:p>
        </p:txBody>
      </p:sp>
      <p:pic>
        <p:nvPicPr>
          <p:cNvPr id="8" name="Content Placeholder 7" descr="ring.jpg"/>
          <p:cNvPicPr>
            <a:picLocks noGrp="1" noChangeAspect="1"/>
          </p:cNvPicPr>
          <p:nvPr>
            <p:ph sz="half" idx="2"/>
          </p:nvPr>
        </p:nvPicPr>
        <p:blipFill>
          <a:blip r:embed="rId2" cstate="print"/>
          <a:stretch>
            <a:fillRect/>
          </a:stretch>
        </p:blipFill>
        <p:spPr>
          <a:xfrm>
            <a:off x="5029200" y="2133600"/>
            <a:ext cx="3657600" cy="35814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35.1 Infectious Disease</a:t>
            </a:r>
            <a:br>
              <a:rPr lang="en-US" b="1" dirty="0" smtClean="0"/>
            </a:br>
            <a:r>
              <a:rPr lang="en-US" b="1" dirty="0" smtClean="0">
                <a:solidFill>
                  <a:srgbClr val="00B050"/>
                </a:solidFill>
              </a:rPr>
              <a:t>Causes of Infectious Diseases</a:t>
            </a:r>
            <a:endParaRPr lang="en-US" dirty="0"/>
          </a:p>
        </p:txBody>
      </p:sp>
      <p:sp>
        <p:nvSpPr>
          <p:cNvPr id="4" name="Content Placeholder 3"/>
          <p:cNvSpPr>
            <a:spLocks noGrp="1"/>
          </p:cNvSpPr>
          <p:nvPr>
            <p:ph sz="half" idx="1"/>
          </p:nvPr>
        </p:nvSpPr>
        <p:spPr>
          <a:xfrm>
            <a:off x="457200" y="2133600"/>
            <a:ext cx="4038600" cy="3992563"/>
          </a:xfrm>
        </p:spPr>
        <p:txBody>
          <a:bodyPr>
            <a:normAutofit fontScale="77500" lnSpcReduction="20000"/>
          </a:bodyPr>
          <a:lstStyle/>
          <a:p>
            <a:pPr>
              <a:buNone/>
            </a:pPr>
            <a:r>
              <a:rPr lang="en-US" b="1" dirty="0" err="1" smtClean="0"/>
              <a:t>Protists</a:t>
            </a:r>
            <a:endParaRPr lang="en-US" b="1" dirty="0" smtClean="0"/>
          </a:p>
          <a:p>
            <a:pPr>
              <a:buFont typeface="Wingdings" pitchFamily="2" charset="2"/>
              <a:buChar char="v"/>
            </a:pPr>
            <a:r>
              <a:rPr lang="en-US" b="1" dirty="0" smtClean="0"/>
              <a:t>Characteristics</a:t>
            </a:r>
          </a:p>
          <a:p>
            <a:pPr lvl="1">
              <a:buFont typeface="Wingdings" pitchFamily="2" charset="2"/>
              <a:buChar char="v"/>
            </a:pPr>
            <a:r>
              <a:rPr lang="en-US" dirty="0" smtClean="0"/>
              <a:t>Single-celled eukaryotes may infect people through contaminated water and insect bites</a:t>
            </a:r>
          </a:p>
          <a:p>
            <a:pPr lvl="1">
              <a:buFont typeface="Wingdings" pitchFamily="2" charset="2"/>
              <a:buChar char="v"/>
            </a:pPr>
            <a:r>
              <a:rPr lang="en-US" dirty="0" smtClean="0"/>
              <a:t>They take nutrients from their host</a:t>
            </a:r>
          </a:p>
          <a:p>
            <a:pPr lvl="1">
              <a:buFont typeface="Wingdings" pitchFamily="2" charset="2"/>
              <a:buChar char="v"/>
            </a:pPr>
            <a:r>
              <a:rPr lang="en-US" dirty="0" smtClean="0"/>
              <a:t>Most inflict damage to cells and tissue</a:t>
            </a:r>
          </a:p>
          <a:p>
            <a:pPr>
              <a:buFont typeface="Wingdings" pitchFamily="2" charset="2"/>
              <a:buChar char="v"/>
            </a:pPr>
            <a:r>
              <a:rPr lang="en-US" b="1" dirty="0" smtClean="0"/>
              <a:t>Diseases caused</a:t>
            </a:r>
          </a:p>
          <a:p>
            <a:pPr lvl="1">
              <a:buFont typeface="Wingdings" pitchFamily="2" charset="2"/>
              <a:buChar char="v"/>
            </a:pPr>
            <a:r>
              <a:rPr lang="en-US" dirty="0" smtClean="0"/>
              <a:t>Malaria</a:t>
            </a:r>
          </a:p>
          <a:p>
            <a:pPr lvl="1">
              <a:buFont typeface="Wingdings" pitchFamily="2" charset="2"/>
              <a:buChar char="v"/>
            </a:pPr>
            <a:r>
              <a:rPr lang="en-US" dirty="0" smtClean="0"/>
              <a:t>African sleeping sickness</a:t>
            </a:r>
          </a:p>
          <a:p>
            <a:pPr lvl="1">
              <a:buFont typeface="Wingdings" pitchFamily="2" charset="2"/>
              <a:buChar char="v"/>
            </a:pPr>
            <a:r>
              <a:rPr lang="en-US" dirty="0" smtClean="0"/>
              <a:t>Intestinal diseases</a:t>
            </a:r>
          </a:p>
          <a:p>
            <a:pPr lvl="1">
              <a:buNone/>
            </a:pPr>
            <a:endParaRPr lang="en-US" dirty="0" smtClean="0"/>
          </a:p>
          <a:p>
            <a:pPr lvl="1">
              <a:buNone/>
            </a:pPr>
            <a:endParaRPr lang="en-US" b="1" dirty="0"/>
          </a:p>
        </p:txBody>
      </p:sp>
      <p:sp>
        <p:nvSpPr>
          <p:cNvPr id="7" name="TextBox 6"/>
          <p:cNvSpPr txBox="1"/>
          <p:nvPr/>
        </p:nvSpPr>
        <p:spPr>
          <a:xfrm>
            <a:off x="1905000" y="1524001"/>
            <a:ext cx="5334000" cy="646331"/>
          </a:xfrm>
          <a:prstGeom prst="rect">
            <a:avLst/>
          </a:prstGeom>
          <a:noFill/>
        </p:spPr>
        <p:txBody>
          <a:bodyPr wrap="square" rtlCol="0">
            <a:spAutoFit/>
          </a:bodyPr>
          <a:lstStyle/>
          <a:p>
            <a:r>
              <a:rPr lang="en-US" sz="3600" b="1" dirty="0" smtClean="0"/>
              <a:t>		</a:t>
            </a:r>
            <a:r>
              <a:rPr lang="en-US" sz="3600" b="1" dirty="0" err="1" smtClean="0"/>
              <a:t>Protists</a:t>
            </a:r>
            <a:endParaRPr lang="en-US" sz="3600" b="1" dirty="0"/>
          </a:p>
        </p:txBody>
      </p:sp>
      <p:pic>
        <p:nvPicPr>
          <p:cNvPr id="9" name="Content Placeholder 8" descr="giardia.jpg"/>
          <p:cNvPicPr>
            <a:picLocks noGrp="1" noChangeAspect="1"/>
          </p:cNvPicPr>
          <p:nvPr>
            <p:ph sz="half" idx="2"/>
          </p:nvPr>
        </p:nvPicPr>
        <p:blipFill>
          <a:blip r:embed="rId2" cstate="print"/>
          <a:stretch>
            <a:fillRect/>
          </a:stretch>
        </p:blipFill>
        <p:spPr>
          <a:xfrm>
            <a:off x="4648200" y="2133600"/>
            <a:ext cx="4038600" cy="3724650"/>
          </a:xfrm>
        </p:spPr>
      </p:pic>
      <p:sp>
        <p:nvSpPr>
          <p:cNvPr id="10" name="TextBox 9"/>
          <p:cNvSpPr txBox="1"/>
          <p:nvPr/>
        </p:nvSpPr>
        <p:spPr>
          <a:xfrm>
            <a:off x="6096000" y="5943600"/>
            <a:ext cx="1371600" cy="369332"/>
          </a:xfrm>
          <a:prstGeom prst="rect">
            <a:avLst/>
          </a:prstGeom>
          <a:noFill/>
        </p:spPr>
        <p:txBody>
          <a:bodyPr wrap="square" rtlCol="0">
            <a:spAutoFit/>
          </a:bodyPr>
          <a:lstStyle/>
          <a:p>
            <a:r>
              <a:rPr lang="en-US" b="1" dirty="0" err="1" smtClean="0"/>
              <a:t>Giardia</a:t>
            </a:r>
            <a:endParaRPr lang="en-US"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35.1 Infectious Disease</a:t>
            </a:r>
            <a:br>
              <a:rPr lang="en-US" b="1" dirty="0" smtClean="0"/>
            </a:br>
            <a:r>
              <a:rPr lang="en-US" b="1" dirty="0" smtClean="0">
                <a:solidFill>
                  <a:srgbClr val="00B050"/>
                </a:solidFill>
              </a:rPr>
              <a:t>Causes of Infectious Diseases</a:t>
            </a:r>
            <a:endParaRPr lang="en-US" dirty="0"/>
          </a:p>
        </p:txBody>
      </p:sp>
      <p:sp>
        <p:nvSpPr>
          <p:cNvPr id="4" name="Content Placeholder 3"/>
          <p:cNvSpPr>
            <a:spLocks noGrp="1"/>
          </p:cNvSpPr>
          <p:nvPr>
            <p:ph sz="half" idx="1"/>
          </p:nvPr>
        </p:nvSpPr>
        <p:spPr>
          <a:xfrm>
            <a:off x="457200" y="2133600"/>
            <a:ext cx="4038600" cy="3992563"/>
          </a:xfrm>
        </p:spPr>
        <p:txBody>
          <a:bodyPr>
            <a:normAutofit fontScale="77500" lnSpcReduction="20000"/>
          </a:bodyPr>
          <a:lstStyle/>
          <a:p>
            <a:pPr>
              <a:buNone/>
            </a:pPr>
            <a:r>
              <a:rPr lang="en-US" b="1" dirty="0" smtClean="0"/>
              <a:t>Parasitic worms</a:t>
            </a:r>
          </a:p>
          <a:p>
            <a:pPr>
              <a:buFont typeface="Wingdings" pitchFamily="2" charset="2"/>
              <a:buChar char="v"/>
            </a:pPr>
            <a:r>
              <a:rPr lang="en-US" b="1" dirty="0" smtClean="0"/>
              <a:t>Characteristics</a:t>
            </a:r>
          </a:p>
          <a:p>
            <a:pPr lvl="1">
              <a:buFont typeface="Wingdings" pitchFamily="2" charset="2"/>
              <a:buChar char="v"/>
            </a:pPr>
            <a:r>
              <a:rPr lang="en-US" dirty="0" smtClean="0"/>
              <a:t>Most parasites that infect humans are wormlike</a:t>
            </a:r>
          </a:p>
          <a:p>
            <a:pPr lvl="1">
              <a:buFont typeface="Wingdings" pitchFamily="2" charset="2"/>
              <a:buChar char="v"/>
            </a:pPr>
            <a:r>
              <a:rPr lang="en-US" dirty="0" smtClean="0"/>
              <a:t>They may enter through the mouth, nose, anus, or skin</a:t>
            </a:r>
          </a:p>
          <a:p>
            <a:pPr lvl="1">
              <a:buFont typeface="Wingdings" pitchFamily="2" charset="2"/>
              <a:buChar char="v"/>
            </a:pPr>
            <a:r>
              <a:rPr lang="en-US" dirty="0" smtClean="0"/>
              <a:t>Most reside in the intestinal tract where they absorb nutrients from the host</a:t>
            </a:r>
          </a:p>
          <a:p>
            <a:pPr>
              <a:buFont typeface="Wingdings" pitchFamily="2" charset="2"/>
              <a:buChar char="v"/>
            </a:pPr>
            <a:r>
              <a:rPr lang="en-US" b="1" dirty="0" smtClean="0"/>
              <a:t>Diseases caused</a:t>
            </a:r>
          </a:p>
          <a:p>
            <a:pPr lvl="1">
              <a:buFont typeface="Wingdings" pitchFamily="2" charset="2"/>
              <a:buChar char="v"/>
            </a:pPr>
            <a:r>
              <a:rPr lang="en-US" dirty="0" smtClean="0"/>
              <a:t>Trichinosis</a:t>
            </a:r>
          </a:p>
          <a:p>
            <a:pPr lvl="1">
              <a:buFont typeface="Wingdings" pitchFamily="2" charset="2"/>
              <a:buChar char="v"/>
            </a:pPr>
            <a:r>
              <a:rPr lang="en-US" dirty="0" err="1" smtClean="0"/>
              <a:t>Schistosomiasis</a:t>
            </a:r>
            <a:endParaRPr lang="en-US" dirty="0" smtClean="0"/>
          </a:p>
          <a:p>
            <a:pPr lvl="1">
              <a:buFont typeface="Wingdings" pitchFamily="2" charset="2"/>
              <a:buChar char="v"/>
            </a:pPr>
            <a:r>
              <a:rPr lang="en-US" dirty="0" smtClean="0"/>
              <a:t>Hookworm</a:t>
            </a:r>
          </a:p>
          <a:p>
            <a:pPr lvl="1">
              <a:buFont typeface="Wingdings" pitchFamily="2" charset="2"/>
              <a:buChar char="v"/>
            </a:pPr>
            <a:r>
              <a:rPr lang="en-US" dirty="0" smtClean="0"/>
              <a:t>Elephantiasis</a:t>
            </a:r>
          </a:p>
          <a:p>
            <a:pPr lvl="1">
              <a:buNone/>
            </a:pPr>
            <a:endParaRPr lang="en-US" dirty="0" smtClean="0"/>
          </a:p>
          <a:p>
            <a:pPr lvl="1">
              <a:buNone/>
            </a:pPr>
            <a:endParaRPr lang="en-US" b="1" dirty="0"/>
          </a:p>
        </p:txBody>
      </p:sp>
      <p:sp>
        <p:nvSpPr>
          <p:cNvPr id="7" name="TextBox 6"/>
          <p:cNvSpPr txBox="1"/>
          <p:nvPr/>
        </p:nvSpPr>
        <p:spPr>
          <a:xfrm>
            <a:off x="1905000" y="1524001"/>
            <a:ext cx="5334000" cy="646331"/>
          </a:xfrm>
          <a:prstGeom prst="rect">
            <a:avLst/>
          </a:prstGeom>
          <a:noFill/>
        </p:spPr>
        <p:txBody>
          <a:bodyPr wrap="square" rtlCol="0">
            <a:spAutoFit/>
          </a:bodyPr>
          <a:lstStyle/>
          <a:p>
            <a:r>
              <a:rPr lang="en-US" sz="3600" b="1" dirty="0" smtClean="0"/>
              <a:t>	Parasitic Worms</a:t>
            </a:r>
            <a:endParaRPr lang="en-US" sz="3600" b="1" dirty="0"/>
          </a:p>
        </p:txBody>
      </p:sp>
      <p:pic>
        <p:nvPicPr>
          <p:cNvPr id="11" name="Content Placeholder 10" descr="intestinal_parasites.jpg"/>
          <p:cNvPicPr>
            <a:picLocks noGrp="1" noChangeAspect="1"/>
          </p:cNvPicPr>
          <p:nvPr>
            <p:ph sz="half" idx="2"/>
          </p:nvPr>
        </p:nvPicPr>
        <p:blipFill>
          <a:blip r:embed="rId2" cstate="print"/>
          <a:stretch>
            <a:fillRect/>
          </a:stretch>
        </p:blipFill>
        <p:spPr>
          <a:xfrm>
            <a:off x="4267200" y="2438400"/>
            <a:ext cx="4419600" cy="35814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35.1 Infectious Disease</a:t>
            </a:r>
            <a:br>
              <a:rPr lang="en-US" b="1" dirty="0" smtClean="0"/>
            </a:br>
            <a:r>
              <a:rPr lang="en-US" b="1" dirty="0" smtClean="0">
                <a:solidFill>
                  <a:srgbClr val="00B050"/>
                </a:solidFill>
              </a:rPr>
              <a:t>Causes of Infectious Diseases</a:t>
            </a:r>
            <a:endParaRPr lang="en-US" dirty="0"/>
          </a:p>
        </p:txBody>
      </p:sp>
      <p:sp>
        <p:nvSpPr>
          <p:cNvPr id="5" name="Content Placeholder 4"/>
          <p:cNvSpPr>
            <a:spLocks noGrp="1"/>
          </p:cNvSpPr>
          <p:nvPr>
            <p:ph idx="1"/>
          </p:nvPr>
        </p:nvSpPr>
        <p:spPr>
          <a:xfrm>
            <a:off x="228600" y="1600200"/>
            <a:ext cx="8915400" cy="4876800"/>
          </a:xfrm>
        </p:spPr>
        <p:txBody>
          <a:bodyPr>
            <a:normAutofit lnSpcReduction="10000"/>
          </a:bodyPr>
          <a:lstStyle/>
          <a:p>
            <a:pPr>
              <a:buNone/>
            </a:pPr>
            <a:r>
              <a:rPr lang="en-US" sz="2400" dirty="0" smtClean="0"/>
              <a:t>German bacteriologist Robert Koch developed rules for identifying the</a:t>
            </a:r>
          </a:p>
          <a:p>
            <a:pPr>
              <a:buNone/>
            </a:pPr>
            <a:r>
              <a:rPr lang="en-US" sz="2400" dirty="0" smtClean="0"/>
              <a:t>microorganisms that cause specific diseases, called </a:t>
            </a:r>
            <a:r>
              <a:rPr lang="en-US" sz="2400" b="1" dirty="0" smtClean="0">
                <a:ln>
                  <a:solidFill>
                    <a:srgbClr val="FFFF00"/>
                  </a:solidFill>
                </a:ln>
              </a:rPr>
              <a:t>Koch’s postulates</a:t>
            </a:r>
            <a:r>
              <a:rPr lang="en-US" sz="2400" dirty="0" smtClean="0"/>
              <a:t>:</a:t>
            </a:r>
          </a:p>
          <a:p>
            <a:pPr marL="514350" indent="-514350">
              <a:buFont typeface="+mj-lt"/>
              <a:buAutoNum type="arabicPeriod"/>
            </a:pPr>
            <a:r>
              <a:rPr lang="en-US" sz="2400" dirty="0" smtClean="0"/>
              <a:t>The pathogen must always be found in the body of a sick organism and should not be found in a healthy one</a:t>
            </a:r>
          </a:p>
          <a:p>
            <a:pPr marL="514350" indent="-514350">
              <a:buFont typeface="+mj-lt"/>
              <a:buAutoNum type="arabicPeriod"/>
            </a:pPr>
            <a:r>
              <a:rPr lang="en-US" sz="2400" dirty="0" smtClean="0"/>
              <a:t>The pathogen must be isolated and grown in the laboratory in pure culture</a:t>
            </a:r>
          </a:p>
          <a:p>
            <a:pPr marL="514350" indent="-514350">
              <a:buFont typeface="+mj-lt"/>
              <a:buAutoNum type="arabicPeriod"/>
            </a:pPr>
            <a:r>
              <a:rPr lang="en-US" sz="2400" dirty="0" smtClean="0"/>
              <a:t>When the cultural pathogens are introduced into a healthy host, they should cause the same disease that infected the original host</a:t>
            </a:r>
          </a:p>
          <a:p>
            <a:pPr marL="514350" indent="-514350">
              <a:buFont typeface="+mj-lt"/>
              <a:buAutoNum type="arabicPeriod"/>
            </a:pPr>
            <a:r>
              <a:rPr lang="en-US" sz="2400" dirty="0" smtClean="0"/>
              <a:t>The injected pathogen must be isolated from the second host. It should be identical to the original pathogen.</a:t>
            </a:r>
          </a:p>
          <a:p>
            <a:pPr marL="514350" indent="-514350">
              <a:buNone/>
            </a:pPr>
            <a:r>
              <a:rPr lang="en-US" sz="2400" dirty="0" smtClean="0"/>
              <a:t>These ideas played a vital role in the development of modern </a:t>
            </a:r>
          </a:p>
          <a:p>
            <a:pPr marL="514350" indent="-514350">
              <a:buNone/>
            </a:pPr>
            <a:r>
              <a:rPr lang="en-US" sz="2400" dirty="0" smtClean="0"/>
              <a:t>Medicine and Koch was awarded a Nobel Prize in 1905.</a:t>
            </a:r>
          </a:p>
          <a:p>
            <a:pPr marL="514350" indent="-514350">
              <a:buFont typeface="+mj-lt"/>
              <a:buAutoNum type="arabicPeriod"/>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b="1" dirty="0" smtClean="0"/>
              <a:t>35.1 Infectious Disease</a:t>
            </a:r>
            <a:br>
              <a:rPr lang="en-US" b="1" dirty="0" smtClean="0"/>
            </a:br>
            <a:r>
              <a:rPr lang="en-US" b="1" dirty="0" smtClean="0">
                <a:solidFill>
                  <a:srgbClr val="00B050"/>
                </a:solidFill>
              </a:rPr>
              <a:t>Causes of Infectious Diseases</a:t>
            </a:r>
            <a:endParaRPr lang="en-US" dirty="0"/>
          </a:p>
        </p:txBody>
      </p:sp>
      <p:sp>
        <p:nvSpPr>
          <p:cNvPr id="3" name="Content Placeholder 2"/>
          <p:cNvSpPr>
            <a:spLocks noGrp="1"/>
          </p:cNvSpPr>
          <p:nvPr>
            <p:ph idx="1"/>
          </p:nvPr>
        </p:nvSpPr>
        <p:spPr>
          <a:xfrm>
            <a:off x="304800" y="1371600"/>
            <a:ext cx="8610600" cy="5334000"/>
          </a:xfrm>
        </p:spPr>
        <p:txBody>
          <a:bodyPr>
            <a:normAutofit lnSpcReduction="10000"/>
          </a:bodyPr>
          <a:lstStyle/>
          <a:p>
            <a:pPr>
              <a:buNone/>
            </a:pPr>
            <a:r>
              <a:rPr lang="en-US" b="1" dirty="0" smtClean="0"/>
              <a:t>                Symbiosis vs. Pathogens</a:t>
            </a:r>
          </a:p>
          <a:p>
            <a:pPr>
              <a:buFont typeface="Wingdings" pitchFamily="2" charset="2"/>
              <a:buChar char="v"/>
            </a:pPr>
            <a:r>
              <a:rPr lang="en-US" sz="2400" dirty="0" smtClean="0"/>
              <a:t>Most microorganisms that are in the human body are </a:t>
            </a:r>
            <a:r>
              <a:rPr lang="en-US" sz="2400" b="1" i="1" dirty="0" smtClean="0"/>
              <a:t>symbiotic</a:t>
            </a:r>
            <a:r>
              <a:rPr lang="en-US" sz="2400" dirty="0" smtClean="0"/>
              <a:t>, meaning they either </a:t>
            </a:r>
            <a:r>
              <a:rPr lang="en-US" sz="2400" i="1" dirty="0" smtClean="0"/>
              <a:t>do no harm </a:t>
            </a:r>
            <a:r>
              <a:rPr lang="en-US" sz="2400" dirty="0" smtClean="0"/>
              <a:t>or are actually </a:t>
            </a:r>
            <a:r>
              <a:rPr lang="en-US" sz="2400" i="1" dirty="0" smtClean="0"/>
              <a:t>beneficial</a:t>
            </a:r>
            <a:r>
              <a:rPr lang="en-US" sz="2400" dirty="0" smtClean="0"/>
              <a:t>. Yeast and bacteria grow in your mouth and throat without causing trouble. Bacteria in the large intestine help with digestion and produce vitamins.</a:t>
            </a:r>
          </a:p>
          <a:p>
            <a:pPr>
              <a:buFont typeface="Wingdings" pitchFamily="2" charset="2"/>
              <a:buChar char="v"/>
            </a:pPr>
            <a:r>
              <a:rPr lang="en-US" sz="2400" dirty="0" smtClean="0"/>
              <a:t>The “good” bacteria obtain nutrients, grow and reproduce without disturbing normal body functions.</a:t>
            </a:r>
          </a:p>
          <a:p>
            <a:pPr>
              <a:buFont typeface="Wingdings" pitchFamily="2" charset="2"/>
              <a:buChar char="v"/>
            </a:pPr>
            <a:r>
              <a:rPr lang="en-US" sz="2400" dirty="0" smtClean="0"/>
              <a:t>The “bad” bacteria and viruses directly destroy the cells of their host. Some bacteria and single-celled parasites release poisons that kill the host’s cells or interfere with their normal function.</a:t>
            </a:r>
          </a:p>
          <a:p>
            <a:pPr>
              <a:buFont typeface="Wingdings" pitchFamily="2" charset="2"/>
              <a:buChar char="v"/>
            </a:pPr>
            <a:r>
              <a:rPr lang="en-US" sz="2400" dirty="0" smtClean="0"/>
              <a:t>Parasitic worms may block blood flow through blood vessels or organs, take up the host’s nutrients, or disrupt other body functions.</a:t>
            </a:r>
            <a:endParaRPr lang="en-U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35.1 Infectious Disease</a:t>
            </a:r>
            <a:br>
              <a:rPr lang="en-US" b="1" dirty="0" smtClean="0"/>
            </a:br>
            <a:r>
              <a:rPr lang="en-US" b="1" dirty="0" smtClean="0">
                <a:solidFill>
                  <a:srgbClr val="00B050"/>
                </a:solidFill>
              </a:rPr>
              <a:t>How Diseases Spread</a:t>
            </a:r>
            <a:endParaRPr lang="en-US" dirty="0"/>
          </a:p>
        </p:txBody>
      </p:sp>
      <p:sp>
        <p:nvSpPr>
          <p:cNvPr id="3" name="Content Placeholder 2"/>
          <p:cNvSpPr>
            <a:spLocks noGrp="1"/>
          </p:cNvSpPr>
          <p:nvPr>
            <p:ph idx="1"/>
          </p:nvPr>
        </p:nvSpPr>
        <p:spPr/>
        <p:txBody>
          <a:bodyPr/>
          <a:lstStyle/>
          <a:p>
            <a:pPr>
              <a:buNone/>
            </a:pPr>
            <a:r>
              <a:rPr lang="en-US" b="1" dirty="0" smtClean="0"/>
              <a:t>How are infectious diseases spread?</a:t>
            </a:r>
          </a:p>
          <a:p>
            <a:pPr>
              <a:buFont typeface="Wingdings" pitchFamily="2" charset="2"/>
              <a:buChar char="v"/>
            </a:pPr>
            <a:r>
              <a:rPr lang="en-US" dirty="0" smtClean="0"/>
              <a:t>Some diseases are spread through coughing, sneezing, physical contact, or exchange of body fluids.</a:t>
            </a:r>
          </a:p>
          <a:p>
            <a:pPr>
              <a:buFont typeface="Wingdings" pitchFamily="2" charset="2"/>
              <a:buChar char="v"/>
            </a:pPr>
            <a:r>
              <a:rPr lang="en-US" dirty="0" smtClean="0"/>
              <a:t>Some diseases are spread through contaminated water or food.</a:t>
            </a:r>
          </a:p>
          <a:p>
            <a:pPr>
              <a:buFont typeface="Wingdings" pitchFamily="2" charset="2"/>
              <a:buChar char="v"/>
            </a:pPr>
            <a:r>
              <a:rPr lang="en-US" dirty="0" smtClean="0"/>
              <a:t>Still other diseases are spread to humans from infected animals.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35.1 Infectious Disease</a:t>
            </a:r>
            <a:br>
              <a:rPr lang="en-US" b="1" dirty="0" smtClean="0"/>
            </a:br>
            <a:r>
              <a:rPr lang="en-US" b="1" dirty="0" smtClean="0">
                <a:solidFill>
                  <a:srgbClr val="00B050"/>
                </a:solidFill>
              </a:rPr>
              <a:t>How Diseases Spread</a:t>
            </a:r>
            <a:endParaRPr lang="en-US" dirty="0"/>
          </a:p>
        </p:txBody>
      </p:sp>
      <p:sp>
        <p:nvSpPr>
          <p:cNvPr id="6" name="Text Placeholder 5"/>
          <p:cNvSpPr>
            <a:spLocks noGrp="1"/>
          </p:cNvSpPr>
          <p:nvPr>
            <p:ph type="body" idx="1"/>
          </p:nvPr>
        </p:nvSpPr>
        <p:spPr/>
        <p:txBody>
          <a:bodyPr/>
          <a:lstStyle/>
          <a:p>
            <a:r>
              <a:rPr lang="en-US" dirty="0" smtClean="0"/>
              <a:t>	Coughing</a:t>
            </a:r>
            <a:endParaRPr lang="en-US" dirty="0"/>
          </a:p>
        </p:txBody>
      </p:sp>
      <p:sp>
        <p:nvSpPr>
          <p:cNvPr id="8" name="Text Placeholder 7"/>
          <p:cNvSpPr>
            <a:spLocks noGrp="1"/>
          </p:cNvSpPr>
          <p:nvPr>
            <p:ph type="body" sz="quarter" idx="3"/>
          </p:nvPr>
        </p:nvSpPr>
        <p:spPr/>
        <p:txBody>
          <a:bodyPr/>
          <a:lstStyle/>
          <a:p>
            <a:r>
              <a:rPr lang="en-US" dirty="0" smtClean="0"/>
              <a:t>	Sneezing</a:t>
            </a:r>
            <a:endParaRPr lang="en-US" dirty="0"/>
          </a:p>
        </p:txBody>
      </p:sp>
      <p:pic>
        <p:nvPicPr>
          <p:cNvPr id="10" name="Content Placeholder 9" descr="sneeze.jpg"/>
          <p:cNvPicPr>
            <a:picLocks noGrp="1" noChangeAspect="1"/>
          </p:cNvPicPr>
          <p:nvPr>
            <p:ph sz="quarter" idx="4"/>
          </p:nvPr>
        </p:nvPicPr>
        <p:blipFill>
          <a:blip r:embed="rId2" cstate="print"/>
          <a:stretch>
            <a:fillRect/>
          </a:stretch>
        </p:blipFill>
        <p:spPr>
          <a:xfrm>
            <a:off x="4645025" y="2514600"/>
            <a:ext cx="4270375" cy="3429000"/>
          </a:xfrm>
        </p:spPr>
      </p:pic>
      <p:pic>
        <p:nvPicPr>
          <p:cNvPr id="13" name="Content Placeholder 12" descr="swine-flu-sneezing.jpg"/>
          <p:cNvPicPr>
            <a:picLocks noGrp="1" noChangeAspect="1"/>
          </p:cNvPicPr>
          <p:nvPr>
            <p:ph sz="half" idx="2"/>
          </p:nvPr>
        </p:nvPicPr>
        <p:blipFill>
          <a:blip r:embed="rId3" cstate="print"/>
          <a:stretch>
            <a:fillRect/>
          </a:stretch>
        </p:blipFill>
        <p:spPr>
          <a:xfrm>
            <a:off x="457200" y="2514600"/>
            <a:ext cx="4040188" cy="3429000"/>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35.1 Infectious Disease</a:t>
            </a:r>
            <a:br>
              <a:rPr lang="en-US" b="1" dirty="0" smtClean="0"/>
            </a:br>
            <a:r>
              <a:rPr lang="en-US" b="1" dirty="0" smtClean="0">
                <a:solidFill>
                  <a:srgbClr val="00B050"/>
                </a:solidFill>
              </a:rPr>
              <a:t>How Diseases Spread</a:t>
            </a:r>
            <a:endParaRPr lang="en-US" dirty="0"/>
          </a:p>
        </p:txBody>
      </p:sp>
      <p:sp>
        <p:nvSpPr>
          <p:cNvPr id="3" name="Text Placeholder 2"/>
          <p:cNvSpPr>
            <a:spLocks noGrp="1"/>
          </p:cNvSpPr>
          <p:nvPr>
            <p:ph type="body" idx="1"/>
          </p:nvPr>
        </p:nvSpPr>
        <p:spPr/>
        <p:txBody>
          <a:bodyPr/>
          <a:lstStyle/>
          <a:p>
            <a:r>
              <a:rPr lang="en-US" smtClean="0"/>
              <a:t>           Physical Contact</a:t>
            </a:r>
            <a:endParaRPr lang="en-US"/>
          </a:p>
        </p:txBody>
      </p:sp>
      <p:pic>
        <p:nvPicPr>
          <p:cNvPr id="7" name="Content Placeholder 6" descr="Germ_Farm.jpg"/>
          <p:cNvPicPr>
            <a:picLocks noGrp="1" noChangeAspect="1"/>
          </p:cNvPicPr>
          <p:nvPr>
            <p:ph sz="half" idx="2"/>
          </p:nvPr>
        </p:nvPicPr>
        <p:blipFill>
          <a:blip r:embed="rId2" cstate="print"/>
          <a:stretch>
            <a:fillRect/>
          </a:stretch>
        </p:blipFill>
        <p:spPr>
          <a:xfrm>
            <a:off x="1210469" y="2207419"/>
            <a:ext cx="2533650" cy="3886200"/>
          </a:xfrm>
        </p:spPr>
      </p:pic>
      <p:sp>
        <p:nvSpPr>
          <p:cNvPr id="5" name="Text Placeholder 4"/>
          <p:cNvSpPr>
            <a:spLocks noGrp="1"/>
          </p:cNvSpPr>
          <p:nvPr>
            <p:ph type="body" sz="quarter" idx="3"/>
          </p:nvPr>
        </p:nvSpPr>
        <p:spPr/>
        <p:txBody>
          <a:bodyPr/>
          <a:lstStyle/>
          <a:p>
            <a:r>
              <a:rPr lang="en-US" dirty="0" smtClean="0"/>
              <a:t>     Exchange of Body Fluids</a:t>
            </a:r>
            <a:endParaRPr lang="en-US" dirty="0"/>
          </a:p>
        </p:txBody>
      </p:sp>
      <p:pic>
        <p:nvPicPr>
          <p:cNvPr id="8" name="Content Placeholder 7" descr="BBFS-e.jpg"/>
          <p:cNvPicPr>
            <a:picLocks noGrp="1" noChangeAspect="1"/>
          </p:cNvPicPr>
          <p:nvPr>
            <p:ph sz="quarter" idx="4"/>
          </p:nvPr>
        </p:nvPicPr>
        <p:blipFill>
          <a:blip r:embed="rId3" cstate="print"/>
          <a:stretch>
            <a:fillRect/>
          </a:stretch>
        </p:blipFill>
        <p:spPr>
          <a:xfrm>
            <a:off x="4648169" y="2174875"/>
            <a:ext cx="4035486" cy="3951288"/>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35.1 Infectious Disease</a:t>
            </a:r>
            <a:br>
              <a:rPr lang="en-US" b="1" dirty="0" smtClean="0"/>
            </a:br>
            <a:r>
              <a:rPr lang="en-US" b="1" dirty="0" smtClean="0">
                <a:solidFill>
                  <a:srgbClr val="00B050"/>
                </a:solidFill>
              </a:rPr>
              <a:t>How Diseases Spread</a:t>
            </a:r>
            <a:endParaRPr lang="en-US" dirty="0"/>
          </a:p>
        </p:txBody>
      </p:sp>
      <p:pic>
        <p:nvPicPr>
          <p:cNvPr id="8" name="Content Placeholder 7" descr="hdc_0001_0001_0_img0103.jpg"/>
          <p:cNvPicPr>
            <a:picLocks noGrp="1" noChangeAspect="1"/>
          </p:cNvPicPr>
          <p:nvPr>
            <p:ph idx="1"/>
          </p:nvPr>
        </p:nvPicPr>
        <p:blipFill>
          <a:blip r:embed="rId2" cstate="print"/>
          <a:stretch>
            <a:fillRect/>
          </a:stretch>
        </p:blipFill>
        <p:spPr>
          <a:xfrm>
            <a:off x="1676400" y="2438400"/>
            <a:ext cx="5454639" cy="4419600"/>
          </a:xfrm>
        </p:spPr>
      </p:pic>
      <p:sp>
        <p:nvSpPr>
          <p:cNvPr id="9" name="TextBox 8"/>
          <p:cNvSpPr txBox="1"/>
          <p:nvPr/>
        </p:nvSpPr>
        <p:spPr>
          <a:xfrm>
            <a:off x="381000" y="1371600"/>
            <a:ext cx="8763000" cy="1015663"/>
          </a:xfrm>
          <a:prstGeom prst="rect">
            <a:avLst/>
          </a:prstGeom>
          <a:noFill/>
        </p:spPr>
        <p:txBody>
          <a:bodyPr wrap="square" rtlCol="0">
            <a:spAutoFit/>
          </a:bodyPr>
          <a:lstStyle/>
          <a:p>
            <a:r>
              <a:rPr lang="en-US" sz="2000" b="1" dirty="0" err="1" smtClean="0">
                <a:ln>
                  <a:solidFill>
                    <a:srgbClr val="FFFF00"/>
                  </a:solidFill>
                </a:ln>
              </a:rPr>
              <a:t>Zoonosis</a:t>
            </a:r>
            <a:r>
              <a:rPr lang="en-US" sz="2000" b="1" dirty="0" smtClean="0">
                <a:ln>
                  <a:solidFill>
                    <a:srgbClr val="FFFF00"/>
                  </a:solidFill>
                </a:ln>
              </a:rPr>
              <a:t> </a:t>
            </a:r>
            <a:r>
              <a:rPr lang="en-US" sz="2000" dirty="0" smtClean="0"/>
              <a:t>is any disease that can be transmitted from animals to humans.  </a:t>
            </a:r>
          </a:p>
          <a:p>
            <a:r>
              <a:rPr lang="en-US" sz="2000" dirty="0" smtClean="0"/>
              <a:t>Sometimes an animal carries or transfers </a:t>
            </a:r>
            <a:r>
              <a:rPr lang="en-US" sz="2000" dirty="0" err="1" smtClean="0"/>
              <a:t>zoonotic</a:t>
            </a:r>
            <a:r>
              <a:rPr lang="en-US" sz="2000" dirty="0" smtClean="0"/>
              <a:t> diseases from an animal host to a human host. These carriers are called </a:t>
            </a:r>
            <a:r>
              <a:rPr lang="en-US" sz="2000" b="1" dirty="0" smtClean="0">
                <a:ln>
                  <a:solidFill>
                    <a:srgbClr val="FFFF00"/>
                  </a:solidFill>
                </a:ln>
              </a:rPr>
              <a:t>vectors</a:t>
            </a:r>
            <a:r>
              <a:rPr lang="en-US" sz="2000" dirty="0" smtClean="0"/>
              <a:t> and they usually do not get sick.</a:t>
            </a: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fontScale="90000"/>
          </a:bodyPr>
          <a:lstStyle/>
          <a:p>
            <a:r>
              <a:rPr lang="en-US" b="1" dirty="0" smtClean="0"/>
              <a:t>33.2 Blood and the Lymphatic System</a:t>
            </a:r>
            <a:endParaRPr lang="en-US" dirty="0"/>
          </a:p>
        </p:txBody>
      </p:sp>
      <p:sp>
        <p:nvSpPr>
          <p:cNvPr id="3" name="Content Placeholder 2"/>
          <p:cNvSpPr>
            <a:spLocks noGrp="1"/>
          </p:cNvSpPr>
          <p:nvPr>
            <p:ph idx="1"/>
          </p:nvPr>
        </p:nvSpPr>
        <p:spPr>
          <a:xfrm>
            <a:off x="457200" y="838200"/>
            <a:ext cx="8229600" cy="5867400"/>
          </a:xfrm>
        </p:spPr>
        <p:txBody>
          <a:bodyPr>
            <a:normAutofit lnSpcReduction="10000"/>
          </a:bodyPr>
          <a:lstStyle/>
          <a:p>
            <a:pPr>
              <a:buNone/>
            </a:pPr>
            <a:r>
              <a:rPr lang="en-US" b="1" dirty="0" smtClean="0"/>
              <a:t>	</a:t>
            </a:r>
            <a:r>
              <a:rPr lang="en-US" b="1" dirty="0" smtClean="0">
                <a:solidFill>
                  <a:srgbClr val="FF0000"/>
                </a:solidFill>
              </a:rPr>
              <a:t>What is the function of each component in blood?</a:t>
            </a:r>
          </a:p>
          <a:p>
            <a:pPr lvl="1">
              <a:buFont typeface="Wingdings" pitchFamily="2" charset="2"/>
              <a:buChar char="v"/>
            </a:pPr>
            <a:r>
              <a:rPr lang="en-US" sz="2000" b="1" dirty="0" smtClean="0">
                <a:ln>
                  <a:solidFill>
                    <a:srgbClr val="FFFF00"/>
                  </a:solidFill>
                </a:ln>
              </a:rPr>
              <a:t>White Blood Cells</a:t>
            </a:r>
            <a:r>
              <a:rPr lang="en-US" sz="2000" b="1" dirty="0" smtClean="0"/>
              <a:t>, or leukocytes, guard against infection, fight parasites, and attack bacteria.</a:t>
            </a:r>
          </a:p>
          <a:p>
            <a:pPr lvl="1">
              <a:buFont typeface="Wingdings" pitchFamily="2" charset="2"/>
              <a:buChar char="v"/>
            </a:pPr>
            <a:r>
              <a:rPr lang="en-US" sz="2000" b="1" dirty="0" smtClean="0"/>
              <a:t>An increase in white blood cells is a sign that the body is fighting a serious infection.</a:t>
            </a:r>
          </a:p>
          <a:p>
            <a:pPr lvl="1">
              <a:buFont typeface="Wingdings" pitchFamily="2" charset="2"/>
              <a:buChar char="v"/>
            </a:pPr>
            <a:r>
              <a:rPr lang="en-US" sz="2000" b="1" dirty="0" smtClean="0"/>
              <a:t>In a healthy individual, white blood cells are outnumbered by red blood cells by almost 1000 to 13.</a:t>
            </a:r>
          </a:p>
          <a:p>
            <a:pPr lvl="1">
              <a:buFont typeface="Wingdings" pitchFamily="2" charset="2"/>
              <a:buChar char="v"/>
            </a:pPr>
            <a:r>
              <a:rPr lang="en-US" sz="2000" b="1" dirty="0" smtClean="0"/>
              <a:t>White blood cells are produced from stem cells in bone marrow.</a:t>
            </a:r>
          </a:p>
          <a:p>
            <a:pPr lvl="1">
              <a:buFont typeface="Wingdings" pitchFamily="2" charset="2"/>
              <a:buChar char="v"/>
            </a:pPr>
            <a:r>
              <a:rPr lang="en-US" sz="2000" b="1" dirty="0" smtClean="0"/>
              <a:t>White blood cells keep their nuclei and can live for years.</a:t>
            </a:r>
          </a:p>
          <a:p>
            <a:pPr lvl="1">
              <a:buFont typeface="Wingdings" pitchFamily="2" charset="2"/>
              <a:buChar char="v"/>
            </a:pPr>
            <a:r>
              <a:rPr lang="en-US" sz="2000" b="1" dirty="0" smtClean="0">
                <a:ln>
                  <a:solidFill>
                    <a:srgbClr val="FFFF00"/>
                  </a:solidFill>
                </a:ln>
              </a:rPr>
              <a:t>Platelets</a:t>
            </a:r>
            <a:r>
              <a:rPr lang="en-US" sz="2000" b="1" dirty="0" smtClean="0"/>
              <a:t> are plasma proteins and cell fragments that make it possible for blood to clot.</a:t>
            </a:r>
          </a:p>
          <a:p>
            <a:pPr lvl="1">
              <a:buFont typeface="Wingdings" pitchFamily="2" charset="2"/>
              <a:buChar char="v"/>
            </a:pPr>
            <a:r>
              <a:rPr lang="en-US" sz="2000" b="1" dirty="0" smtClean="0"/>
              <a:t>Platelets come in contact with the edges of broken blood vessels and their surface becomes sticky and they cluster around the wound.</a:t>
            </a:r>
          </a:p>
          <a:p>
            <a:pPr lvl="1">
              <a:buFont typeface="Wingdings" pitchFamily="2" charset="2"/>
              <a:buChar char="v"/>
            </a:pPr>
            <a:r>
              <a:rPr lang="en-US" sz="2000" b="1" dirty="0" smtClean="0"/>
              <a:t>These platelets release proteins called clotting factors that start a series of reactions; strands of fibrin form a net that prevents blood from leaving the damaged vessel.</a:t>
            </a:r>
          </a:p>
          <a:p>
            <a:pPr lvl="1">
              <a:buFont typeface="Wingdings" pitchFamily="2" charset="2"/>
              <a:buChar char="v"/>
            </a:pPr>
            <a:endParaRPr lang="en-US" sz="2000" b="1" dirty="0" smtClean="0"/>
          </a:p>
          <a:p>
            <a:pPr>
              <a:buNone/>
            </a:pPr>
            <a:endParaRPr lang="en-US" b="1" dirty="0" smtClean="0"/>
          </a:p>
          <a:p>
            <a:pPr lvl="1">
              <a:buFont typeface="Wingdings" pitchFamily="2" charset="2"/>
              <a:buChar char="v"/>
            </a:pPr>
            <a:endParaRPr lang="en-US" sz="1600" b="1" dirty="0" smtClean="0"/>
          </a:p>
          <a:p>
            <a:pPr lvl="1">
              <a:buNone/>
            </a:pP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35.1 Infectious Disease</a:t>
            </a:r>
            <a:br>
              <a:rPr lang="en-US" b="1" dirty="0" smtClean="0"/>
            </a:br>
            <a:r>
              <a:rPr lang="en-US" b="1" dirty="0" smtClean="0">
                <a:solidFill>
                  <a:srgbClr val="00B050"/>
                </a:solidFill>
              </a:rPr>
              <a:t>How Diseases Spread</a:t>
            </a:r>
            <a:endParaRPr lang="en-US" dirty="0"/>
          </a:p>
        </p:txBody>
      </p:sp>
      <p:sp>
        <p:nvSpPr>
          <p:cNvPr id="4" name="Text Placeholder 3"/>
          <p:cNvSpPr>
            <a:spLocks noGrp="1"/>
          </p:cNvSpPr>
          <p:nvPr>
            <p:ph type="body" idx="1"/>
          </p:nvPr>
        </p:nvSpPr>
        <p:spPr>
          <a:xfrm>
            <a:off x="228600" y="1535112"/>
            <a:ext cx="4419600" cy="1589088"/>
          </a:xfrm>
        </p:spPr>
        <p:txBody>
          <a:bodyPr>
            <a:normAutofit fontScale="85000" lnSpcReduction="10000"/>
          </a:bodyPr>
          <a:lstStyle/>
          <a:p>
            <a:r>
              <a:rPr lang="en-US" dirty="0" smtClean="0"/>
              <a:t>Mosquitoes transmit diseases like West Nile Virus, Encephalitis, Malaria, and Meningitis to humans. Over 1 million people worldwide die of mosquito-borne diseases each year.</a:t>
            </a:r>
            <a:endParaRPr lang="en-US" dirty="0"/>
          </a:p>
        </p:txBody>
      </p:sp>
      <p:pic>
        <p:nvPicPr>
          <p:cNvPr id="8" name="Content Placeholder 7" descr="mosquito.jpg"/>
          <p:cNvPicPr>
            <a:picLocks noGrp="1" noChangeAspect="1"/>
          </p:cNvPicPr>
          <p:nvPr>
            <p:ph sz="half" idx="2"/>
          </p:nvPr>
        </p:nvPicPr>
        <p:blipFill>
          <a:blip r:embed="rId2" cstate="print"/>
          <a:stretch>
            <a:fillRect/>
          </a:stretch>
        </p:blipFill>
        <p:spPr>
          <a:xfrm>
            <a:off x="685800" y="3276600"/>
            <a:ext cx="3886200" cy="2819400"/>
          </a:xfrm>
        </p:spPr>
      </p:pic>
      <p:sp>
        <p:nvSpPr>
          <p:cNvPr id="6" name="Text Placeholder 5"/>
          <p:cNvSpPr>
            <a:spLocks noGrp="1"/>
          </p:cNvSpPr>
          <p:nvPr>
            <p:ph type="body" sz="quarter" idx="3"/>
          </p:nvPr>
        </p:nvSpPr>
        <p:spPr>
          <a:xfrm>
            <a:off x="4645025" y="1535112"/>
            <a:ext cx="4041775" cy="979487"/>
          </a:xfrm>
        </p:spPr>
        <p:txBody>
          <a:bodyPr>
            <a:normAutofit fontScale="85000" lnSpcReduction="10000"/>
          </a:bodyPr>
          <a:lstStyle/>
          <a:p>
            <a:r>
              <a:rPr lang="en-US" dirty="0" smtClean="0"/>
              <a:t>Many animals have the ability to transmit diseases to humans either by direct or indirect contact.</a:t>
            </a:r>
            <a:endParaRPr lang="en-US" dirty="0"/>
          </a:p>
        </p:txBody>
      </p:sp>
      <p:pic>
        <p:nvPicPr>
          <p:cNvPr id="9" name="Content Placeholder 8" descr="121203_PAN_animals_jpg_CROP_rectangle3-large.jpg"/>
          <p:cNvPicPr>
            <a:picLocks noGrp="1" noChangeAspect="1"/>
          </p:cNvPicPr>
          <p:nvPr>
            <p:ph sz="quarter" idx="4"/>
          </p:nvPr>
        </p:nvPicPr>
        <p:blipFill>
          <a:blip r:embed="rId3" cstate="print"/>
          <a:stretch>
            <a:fillRect/>
          </a:stretch>
        </p:blipFill>
        <p:spPr>
          <a:xfrm>
            <a:off x="4495800" y="2590800"/>
            <a:ext cx="4343399" cy="3352799"/>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35.1 Assessment (pg. 1013)</a:t>
            </a:r>
            <a:endParaRPr lang="en-US" dirty="0"/>
          </a:p>
        </p:txBody>
      </p:sp>
      <p:sp>
        <p:nvSpPr>
          <p:cNvPr id="5" name="Content Placeholder 4"/>
          <p:cNvSpPr>
            <a:spLocks noGrp="1"/>
          </p:cNvSpPr>
          <p:nvPr>
            <p:ph idx="1"/>
          </p:nvPr>
        </p:nvSpPr>
        <p:spPr>
          <a:xfrm>
            <a:off x="457200" y="1600200"/>
            <a:ext cx="8229600" cy="5029200"/>
          </a:xfrm>
        </p:spPr>
        <p:txBody>
          <a:bodyPr>
            <a:noAutofit/>
          </a:bodyPr>
          <a:lstStyle/>
          <a:p>
            <a:pPr>
              <a:buFont typeface="Wingdings" pitchFamily="2" charset="2"/>
              <a:buNone/>
            </a:pPr>
            <a:r>
              <a:rPr lang="en-US" sz="1800" b="1" dirty="0" smtClean="0"/>
              <a:t>1a. </a:t>
            </a:r>
            <a:r>
              <a:rPr lang="en-US" sz="1800" b="1" dirty="0" smtClean="0">
                <a:solidFill>
                  <a:srgbClr val="FF0000"/>
                </a:solidFill>
              </a:rPr>
              <a:t>Review</a:t>
            </a:r>
            <a:r>
              <a:rPr lang="en-US" sz="1800" b="1" dirty="0" smtClean="0">
                <a:solidFill>
                  <a:srgbClr val="CC0000"/>
                </a:solidFill>
              </a:rPr>
              <a:t>  </a:t>
            </a:r>
            <a:r>
              <a:rPr lang="en-US" sz="1800" b="1" dirty="0" smtClean="0"/>
              <a:t>List the types of organisms that can cause disease?</a:t>
            </a:r>
          </a:p>
          <a:p>
            <a:pPr>
              <a:buFont typeface="Wingdings" pitchFamily="2" charset="2"/>
              <a:buNone/>
            </a:pPr>
            <a:endParaRPr lang="en-US" sz="1800" b="1" dirty="0" smtClean="0"/>
          </a:p>
          <a:p>
            <a:pPr>
              <a:buFont typeface="Wingdings" pitchFamily="2" charset="2"/>
              <a:buNone/>
            </a:pPr>
            <a:r>
              <a:rPr lang="en-US" sz="1800" b="1" dirty="0" smtClean="0"/>
              <a:t>1b. </a:t>
            </a:r>
            <a:r>
              <a:rPr lang="en-US" sz="1800" b="1" dirty="0" smtClean="0">
                <a:solidFill>
                  <a:srgbClr val="FF0000"/>
                </a:solidFill>
              </a:rPr>
              <a:t>Explain</a:t>
            </a:r>
            <a:r>
              <a:rPr lang="en-US" sz="1800" b="1" dirty="0" smtClean="0"/>
              <a:t>  What are ways that pathogens can cause disease in their hosts?</a:t>
            </a:r>
          </a:p>
          <a:p>
            <a:pPr>
              <a:buFont typeface="Wingdings" pitchFamily="2" charset="2"/>
              <a:buNone/>
            </a:pPr>
            <a:endParaRPr lang="en-US" sz="1800" b="1" dirty="0" smtClean="0"/>
          </a:p>
          <a:p>
            <a:pPr>
              <a:buFont typeface="Wingdings" pitchFamily="2" charset="2"/>
              <a:buNone/>
            </a:pPr>
            <a:r>
              <a:rPr lang="en-US" sz="1800" b="1" dirty="0" smtClean="0"/>
              <a:t>1c.  </a:t>
            </a:r>
            <a:r>
              <a:rPr lang="en-US" sz="1800" b="1" dirty="0" smtClean="0">
                <a:solidFill>
                  <a:srgbClr val="FF0000"/>
                </a:solidFill>
              </a:rPr>
              <a:t>Infer</a:t>
            </a:r>
            <a:r>
              <a:rPr lang="en-US" sz="1800" b="1" dirty="0" smtClean="0">
                <a:solidFill>
                  <a:srgbClr val="CC0000"/>
                </a:solidFill>
              </a:rPr>
              <a:t>  </a:t>
            </a:r>
            <a:r>
              <a:rPr lang="en-US" sz="1800" b="1" dirty="0" smtClean="0"/>
              <a:t>If a researcher introduced a suspected pathogen into many healthy host, but none of them became sick, what would this indicate?</a:t>
            </a:r>
          </a:p>
          <a:p>
            <a:pPr>
              <a:buFont typeface="Wingdings" pitchFamily="2" charset="2"/>
              <a:buNone/>
            </a:pPr>
            <a:endParaRPr lang="en-US" sz="1800" b="1" dirty="0" smtClean="0"/>
          </a:p>
          <a:p>
            <a:pPr>
              <a:buFont typeface="Wingdings" pitchFamily="2" charset="2"/>
              <a:buNone/>
            </a:pPr>
            <a:r>
              <a:rPr lang="en-US" sz="1800" b="1" dirty="0" smtClean="0"/>
              <a:t>2a.  </a:t>
            </a:r>
            <a:r>
              <a:rPr lang="en-US" sz="1800" b="1" dirty="0" smtClean="0">
                <a:solidFill>
                  <a:srgbClr val="FF0000"/>
                </a:solidFill>
              </a:rPr>
              <a:t>Review</a:t>
            </a:r>
            <a:r>
              <a:rPr lang="en-US" sz="1800" b="1" dirty="0" smtClean="0">
                <a:solidFill>
                  <a:srgbClr val="CC0000"/>
                </a:solidFill>
              </a:rPr>
              <a:t>  </a:t>
            </a:r>
            <a:r>
              <a:rPr lang="en-US" sz="1800" b="1" dirty="0" smtClean="0"/>
              <a:t>What are the ways in which infectious diseases are spread?</a:t>
            </a:r>
          </a:p>
          <a:p>
            <a:pPr>
              <a:buFont typeface="Wingdings" pitchFamily="2" charset="2"/>
              <a:buNone/>
            </a:pPr>
            <a:r>
              <a:rPr lang="en-US" sz="1800" b="1" dirty="0" smtClean="0"/>
              <a:t>      </a:t>
            </a:r>
          </a:p>
          <a:p>
            <a:pPr>
              <a:buFont typeface="Wingdings" pitchFamily="2" charset="2"/>
              <a:buNone/>
            </a:pPr>
            <a:r>
              <a:rPr lang="en-US" sz="1800" b="1" dirty="0" smtClean="0"/>
              <a:t>2b.  </a:t>
            </a:r>
            <a:r>
              <a:rPr lang="en-US" sz="1800" b="1" dirty="0" smtClean="0">
                <a:solidFill>
                  <a:srgbClr val="FF0000"/>
                </a:solidFill>
              </a:rPr>
              <a:t>Explain </a:t>
            </a:r>
            <a:r>
              <a:rPr lang="en-US" sz="1800" b="1" dirty="0" smtClean="0"/>
              <a:t> How do vectors contribute to the spread of disease?</a:t>
            </a:r>
          </a:p>
          <a:p>
            <a:pPr>
              <a:buFont typeface="Wingdings" pitchFamily="2" charset="2"/>
              <a:buNone/>
            </a:pPr>
            <a:endParaRPr lang="en-US" sz="1800" b="1" dirty="0" smtClean="0"/>
          </a:p>
          <a:p>
            <a:pPr>
              <a:buFont typeface="Wingdings" pitchFamily="2" charset="2"/>
              <a:buNone/>
            </a:pPr>
            <a:r>
              <a:rPr lang="en-US" sz="1800" b="1" dirty="0" smtClean="0"/>
              <a:t>2c.  </a:t>
            </a:r>
            <a:r>
              <a:rPr lang="en-US" sz="1800" b="1" dirty="0" smtClean="0">
                <a:solidFill>
                  <a:srgbClr val="FF0000"/>
                </a:solidFill>
              </a:rPr>
              <a:t>Apply Concepts  </a:t>
            </a:r>
            <a:r>
              <a:rPr lang="en-US" sz="1800" b="1" dirty="0" smtClean="0"/>
              <a:t>Why do you think it’s a beneficial adaptation for a pathogen to make its host very sick without killing the host? </a:t>
            </a:r>
            <a:r>
              <a:rPr lang="en-US" sz="1800" dirty="0" smtClean="0"/>
              <a:t>(Think about how viruses replicate)</a:t>
            </a:r>
            <a:endParaRPr lang="en-US" sz="1800" dirty="0" smtClean="0">
              <a:solidFill>
                <a:srgbClr val="800080"/>
              </a:solidFill>
            </a:endParaRPr>
          </a:p>
          <a:p>
            <a:pPr marL="571500" indent="-571500">
              <a:lnSpc>
                <a:spcPct val="80000"/>
              </a:lnSpc>
              <a:buFont typeface="Wingdings" pitchFamily="2" charset="2"/>
              <a:buNone/>
            </a:pPr>
            <a:endParaRPr lang="en-US" sz="1800" b="1" dirty="0" smtClean="0"/>
          </a:p>
          <a:p>
            <a:pPr marL="571500" indent="-571500">
              <a:lnSpc>
                <a:spcPct val="80000"/>
              </a:lnSpc>
              <a:buNone/>
            </a:pPr>
            <a:endParaRPr lang="en-US" sz="1800" b="1" dirty="0" smtClean="0"/>
          </a:p>
          <a:p>
            <a:endParaRPr lang="en-US" sz="1800" dirty="0" smtClean="0"/>
          </a:p>
          <a:p>
            <a:endParaRPr lang="en-US" sz="1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b="1" u="sng" dirty="0" smtClean="0"/>
              <a:t>Chapter 35</a:t>
            </a:r>
            <a:endParaRPr lang="en-US" sz="6000" dirty="0"/>
          </a:p>
        </p:txBody>
      </p:sp>
      <p:sp>
        <p:nvSpPr>
          <p:cNvPr id="5" name="Content Placeholder 4"/>
          <p:cNvSpPr>
            <a:spLocks noGrp="1"/>
          </p:cNvSpPr>
          <p:nvPr>
            <p:ph idx="1"/>
          </p:nvPr>
        </p:nvSpPr>
        <p:spPr/>
        <p:txBody>
          <a:bodyPr>
            <a:normAutofit lnSpcReduction="10000"/>
          </a:bodyPr>
          <a:lstStyle/>
          <a:p>
            <a:pPr>
              <a:buNone/>
            </a:pPr>
            <a:r>
              <a:rPr lang="en-US" sz="4800" b="1" dirty="0" smtClean="0"/>
              <a:t>	  Immune System and Disease</a:t>
            </a:r>
          </a:p>
          <a:p>
            <a:pPr>
              <a:buNone/>
            </a:pPr>
            <a:r>
              <a:rPr lang="en-US" sz="4800" dirty="0" smtClean="0"/>
              <a:t>				     35.2</a:t>
            </a:r>
          </a:p>
          <a:p>
            <a:pPr>
              <a:buNone/>
            </a:pPr>
            <a:r>
              <a:rPr lang="en-US" b="1" dirty="0" smtClean="0"/>
              <a:t>                       Defenses Against Infection</a:t>
            </a:r>
          </a:p>
          <a:p>
            <a:pPr>
              <a:buNone/>
            </a:pPr>
            <a:r>
              <a:rPr lang="en-US" b="1" dirty="0" smtClean="0"/>
              <a:t>				</a:t>
            </a:r>
            <a:r>
              <a:rPr lang="en-US" dirty="0" smtClean="0"/>
              <a:t>SC.912.L.14.52</a:t>
            </a:r>
          </a:p>
          <a:p>
            <a:pPr>
              <a:buNone/>
            </a:pPr>
            <a:r>
              <a:rPr lang="en-US" dirty="0" smtClean="0"/>
              <a:t>	Explain the basic functions of the human immune system, including specific and nonspecific immune response, vaccines, and antibiotics.</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35.2 Immune System and Disease </a:t>
            </a:r>
            <a:br>
              <a:rPr lang="en-US" b="1" dirty="0" smtClean="0"/>
            </a:br>
            <a:r>
              <a:rPr lang="en-US" b="1" dirty="0" smtClean="0">
                <a:solidFill>
                  <a:srgbClr val="00B050"/>
                </a:solidFill>
              </a:rPr>
              <a:t>Defense Against Infection</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sz="4000" dirty="0" smtClean="0"/>
              <a:t>				Key Questions</a:t>
            </a:r>
          </a:p>
          <a:p>
            <a:r>
              <a:rPr lang="en-US" dirty="0" smtClean="0"/>
              <a:t>What are the body’s nonspecific defenses against pathogens?</a:t>
            </a:r>
          </a:p>
          <a:p>
            <a:r>
              <a:rPr lang="en-US" dirty="0" smtClean="0"/>
              <a:t>What is the function of the immune system’s specific defenses?</a:t>
            </a:r>
          </a:p>
          <a:p>
            <a:r>
              <a:rPr lang="en-US" dirty="0" smtClean="0"/>
              <a:t>What are the body’s specific defenses against pathogens?</a:t>
            </a:r>
          </a:p>
          <a:p>
            <a:pPr>
              <a:buNone/>
            </a:pPr>
            <a:r>
              <a:rPr lang="en-US" dirty="0" smtClean="0"/>
              <a:t>				</a:t>
            </a:r>
            <a:r>
              <a:rPr lang="en-US" sz="4000" dirty="0" smtClean="0"/>
              <a:t>Vocabulary</a:t>
            </a:r>
          </a:p>
          <a:p>
            <a:pPr>
              <a:buNone/>
            </a:pPr>
            <a:r>
              <a:rPr lang="en-US" b="1" dirty="0" smtClean="0">
                <a:ln w="12700">
                  <a:solidFill>
                    <a:srgbClr val="FFFF00"/>
                  </a:solidFill>
                </a:ln>
              </a:rPr>
              <a:t>Inflammatory response			   Antigen </a:t>
            </a:r>
          </a:p>
          <a:p>
            <a:pPr>
              <a:buNone/>
            </a:pPr>
            <a:r>
              <a:rPr lang="en-US" b="1" dirty="0" smtClean="0">
                <a:ln w="12700">
                  <a:solidFill>
                    <a:srgbClr val="FFFF00"/>
                  </a:solidFill>
                </a:ln>
              </a:rPr>
              <a:t>Histamine                        			   Antibody</a:t>
            </a:r>
          </a:p>
          <a:p>
            <a:pPr>
              <a:buNone/>
            </a:pPr>
            <a:r>
              <a:rPr lang="en-US" b="1" dirty="0" smtClean="0">
                <a:ln w="12700">
                  <a:solidFill>
                    <a:srgbClr val="FFFF00"/>
                  </a:solidFill>
                </a:ln>
              </a:rPr>
              <a:t>Interferon				   </a:t>
            </a:r>
            <a:r>
              <a:rPr lang="en-US" b="1" dirty="0" err="1" smtClean="0">
                <a:ln w="12700">
                  <a:solidFill>
                    <a:srgbClr val="FFFF00"/>
                  </a:solidFill>
                </a:ln>
              </a:rPr>
              <a:t>Humoral</a:t>
            </a:r>
            <a:r>
              <a:rPr lang="en-US" b="1" dirty="0" smtClean="0">
                <a:ln w="12700">
                  <a:solidFill>
                    <a:srgbClr val="FFFF00"/>
                  </a:solidFill>
                </a:ln>
              </a:rPr>
              <a:t> immunity</a:t>
            </a:r>
          </a:p>
          <a:p>
            <a:pPr>
              <a:buNone/>
            </a:pPr>
            <a:r>
              <a:rPr lang="en-US" b="1" dirty="0" smtClean="0">
                <a:ln w="12700">
                  <a:solidFill>
                    <a:srgbClr val="FFFF00"/>
                  </a:solidFill>
                </a:ln>
              </a:rPr>
              <a:t>Fever					   Cell-mediated immunity</a:t>
            </a:r>
          </a:p>
          <a:p>
            <a:pPr>
              <a:buNone/>
            </a:pPr>
            <a:r>
              <a:rPr lang="en-US" b="1" dirty="0" smtClean="0">
                <a:ln w="12700">
                  <a:solidFill>
                    <a:srgbClr val="FFFF00"/>
                  </a:solidFill>
                </a:ln>
              </a:rPr>
              <a:t>Immune response				 						</a:t>
            </a:r>
          </a:p>
          <a:p>
            <a:pPr>
              <a:buNone/>
            </a:pPr>
            <a:r>
              <a:rPr lang="en-US" b="1" dirty="0" smtClean="0">
                <a:ln w="12700">
                  <a:solidFill>
                    <a:srgbClr val="FFFF00"/>
                  </a:solidFill>
                </a:ln>
              </a:rPr>
              <a:t>				</a:t>
            </a:r>
            <a:r>
              <a:rPr lang="en-US" b="1" dirty="0" smtClean="0">
                <a:ln w="12700">
                  <a:noFill/>
                </a:ln>
              </a:rPr>
              <a:t>Pages 1014 - 1019</a:t>
            </a:r>
            <a:endParaRPr lang="en-US" b="1" dirty="0" smtClean="0">
              <a:ln w="12700">
                <a:solidFill>
                  <a:srgbClr val="FFFF00"/>
                </a:solidFill>
              </a:ln>
            </a:endParaRP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35.2  Defense Against Infection</a:t>
            </a:r>
            <a:br>
              <a:rPr lang="en-US" b="1" dirty="0" smtClean="0"/>
            </a:br>
            <a:r>
              <a:rPr lang="en-US" b="1" dirty="0" smtClean="0">
                <a:solidFill>
                  <a:srgbClr val="00B050"/>
                </a:solidFill>
              </a:rPr>
              <a:t>Nonspecific Defenses</a:t>
            </a:r>
            <a:endParaRPr lang="en-US" dirty="0"/>
          </a:p>
        </p:txBody>
      </p:sp>
      <p:sp>
        <p:nvSpPr>
          <p:cNvPr id="7" name="Content Placeholder 6"/>
          <p:cNvSpPr>
            <a:spLocks noGrp="1"/>
          </p:cNvSpPr>
          <p:nvPr>
            <p:ph idx="1"/>
          </p:nvPr>
        </p:nvSpPr>
        <p:spPr/>
        <p:txBody>
          <a:bodyPr>
            <a:normAutofit lnSpcReduction="10000"/>
          </a:bodyPr>
          <a:lstStyle/>
          <a:p>
            <a:pPr>
              <a:buNone/>
            </a:pPr>
            <a:r>
              <a:rPr lang="en-US" b="1" dirty="0" smtClean="0"/>
              <a:t>What are the body’s nonspecific defenses</a:t>
            </a:r>
          </a:p>
          <a:p>
            <a:pPr>
              <a:buNone/>
            </a:pPr>
            <a:r>
              <a:rPr lang="en-US" b="1" dirty="0" smtClean="0"/>
              <a:t>against pathogens?</a:t>
            </a:r>
          </a:p>
          <a:p>
            <a:pPr>
              <a:buFont typeface="Wingdings" pitchFamily="2" charset="2"/>
              <a:buChar char="v"/>
            </a:pPr>
            <a:r>
              <a:rPr lang="en-US" dirty="0" smtClean="0"/>
              <a:t>The body’s nonspecific defenses include:</a:t>
            </a:r>
          </a:p>
          <a:p>
            <a:pPr lvl="1">
              <a:buFont typeface="Wingdings" pitchFamily="2" charset="2"/>
              <a:buChar char="v"/>
            </a:pPr>
            <a:r>
              <a:rPr lang="en-US" dirty="0" smtClean="0"/>
              <a:t>Skin</a:t>
            </a:r>
          </a:p>
          <a:p>
            <a:pPr lvl="1">
              <a:buFont typeface="Wingdings" pitchFamily="2" charset="2"/>
              <a:buChar char="v"/>
            </a:pPr>
            <a:r>
              <a:rPr lang="en-US" dirty="0" smtClean="0"/>
              <a:t>Tears</a:t>
            </a:r>
          </a:p>
          <a:p>
            <a:pPr lvl="1">
              <a:buFont typeface="Wingdings" pitchFamily="2" charset="2"/>
              <a:buChar char="v"/>
            </a:pPr>
            <a:r>
              <a:rPr lang="en-US" dirty="0" smtClean="0"/>
              <a:t>Other secretions</a:t>
            </a:r>
          </a:p>
          <a:p>
            <a:pPr lvl="1">
              <a:buFont typeface="Wingdings" pitchFamily="2" charset="2"/>
              <a:buChar char="v"/>
            </a:pPr>
            <a:r>
              <a:rPr lang="en-US" dirty="0" smtClean="0"/>
              <a:t>The Inflammatory response</a:t>
            </a:r>
          </a:p>
          <a:p>
            <a:pPr lvl="1">
              <a:buFont typeface="Wingdings" pitchFamily="2" charset="2"/>
              <a:buChar char="v"/>
            </a:pPr>
            <a:r>
              <a:rPr lang="en-US" dirty="0" err="1" smtClean="0"/>
              <a:t>Interferons</a:t>
            </a:r>
            <a:endParaRPr lang="en-US" dirty="0" smtClean="0"/>
          </a:p>
          <a:p>
            <a:pPr lvl="1">
              <a:buFont typeface="Wingdings" pitchFamily="2" charset="2"/>
              <a:buChar char="v"/>
            </a:pPr>
            <a:r>
              <a:rPr lang="en-US" dirty="0" smtClean="0"/>
              <a:t>Fever</a:t>
            </a:r>
          </a:p>
          <a:p>
            <a:pPr>
              <a:buFont typeface="Wingdings" pitchFamily="2" charset="2"/>
              <a:buChar char="v"/>
            </a:pPr>
            <a:endParaRPr lang="en-US"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35.2  Defense Against Infection</a:t>
            </a:r>
            <a:br>
              <a:rPr lang="en-US" b="1" dirty="0" smtClean="0"/>
            </a:br>
            <a:r>
              <a:rPr lang="en-US" b="1" dirty="0" smtClean="0">
                <a:solidFill>
                  <a:srgbClr val="00B050"/>
                </a:solidFill>
              </a:rPr>
              <a:t>Nonspecific Defenses</a:t>
            </a:r>
            <a:endParaRPr lang="en-US" dirty="0"/>
          </a:p>
        </p:txBody>
      </p:sp>
      <p:pic>
        <p:nvPicPr>
          <p:cNvPr id="4" name="Content Placeholder 3" descr="invader.jpg"/>
          <p:cNvPicPr>
            <a:picLocks noGrp="1" noChangeAspect="1"/>
          </p:cNvPicPr>
          <p:nvPr>
            <p:ph idx="1"/>
          </p:nvPr>
        </p:nvPicPr>
        <p:blipFill>
          <a:blip r:embed="rId2" cstate="print"/>
          <a:stretch>
            <a:fillRect/>
          </a:stretch>
        </p:blipFill>
        <p:spPr>
          <a:xfrm>
            <a:off x="762000" y="1765934"/>
            <a:ext cx="7315200" cy="4194495"/>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35.2  Defense Against Infection</a:t>
            </a:r>
            <a:br>
              <a:rPr lang="en-US" b="1" dirty="0" smtClean="0"/>
            </a:br>
            <a:r>
              <a:rPr lang="en-US" b="1" dirty="0" smtClean="0">
                <a:solidFill>
                  <a:srgbClr val="00B050"/>
                </a:solidFill>
              </a:rPr>
              <a:t>Nonspecific Defenses</a:t>
            </a:r>
            <a:endParaRPr lang="en-US" dirty="0"/>
          </a:p>
        </p:txBody>
      </p:sp>
      <p:sp>
        <p:nvSpPr>
          <p:cNvPr id="6" name="Text Placeholder 5"/>
          <p:cNvSpPr>
            <a:spLocks noGrp="1"/>
          </p:cNvSpPr>
          <p:nvPr>
            <p:ph type="body" idx="1"/>
          </p:nvPr>
        </p:nvSpPr>
        <p:spPr>
          <a:xfrm>
            <a:off x="457200" y="1535112"/>
            <a:ext cx="4040188" cy="1208087"/>
          </a:xfrm>
        </p:spPr>
        <p:txBody>
          <a:bodyPr>
            <a:normAutofit fontScale="70000" lnSpcReduction="20000"/>
          </a:bodyPr>
          <a:lstStyle/>
          <a:p>
            <a:r>
              <a:rPr lang="en-US" dirty="0" smtClean="0"/>
              <a:t>The skin is the most widespread nonspecific defense. Very few pathogens can penetrate the many layers of dead skin that form the skin’s surface</a:t>
            </a:r>
            <a:endParaRPr lang="en-US" dirty="0"/>
          </a:p>
        </p:txBody>
      </p:sp>
      <p:sp>
        <p:nvSpPr>
          <p:cNvPr id="7" name="Text Placeholder 6"/>
          <p:cNvSpPr>
            <a:spLocks noGrp="1"/>
          </p:cNvSpPr>
          <p:nvPr>
            <p:ph type="body" sz="quarter" idx="3"/>
          </p:nvPr>
        </p:nvSpPr>
        <p:spPr/>
        <p:txBody>
          <a:bodyPr/>
          <a:lstStyle/>
          <a:p>
            <a:endParaRPr lang="en-US" dirty="0"/>
          </a:p>
        </p:txBody>
      </p:sp>
      <p:pic>
        <p:nvPicPr>
          <p:cNvPr id="9" name="Content Placeholder 8" descr="85258911.png"/>
          <p:cNvPicPr>
            <a:picLocks noGrp="1" noChangeAspect="1"/>
          </p:cNvPicPr>
          <p:nvPr>
            <p:ph sz="quarter" idx="4"/>
          </p:nvPr>
        </p:nvPicPr>
        <p:blipFill>
          <a:blip r:embed="rId2" cstate="print"/>
          <a:stretch>
            <a:fillRect/>
          </a:stretch>
        </p:blipFill>
        <p:spPr>
          <a:xfrm>
            <a:off x="4648200" y="2743200"/>
            <a:ext cx="4041775" cy="3227784"/>
          </a:xfrm>
        </p:spPr>
      </p:pic>
      <p:pic>
        <p:nvPicPr>
          <p:cNvPr id="13" name="Content Placeholder 12" descr="skin1.png"/>
          <p:cNvPicPr>
            <a:picLocks noGrp="1" noChangeAspect="1"/>
          </p:cNvPicPr>
          <p:nvPr>
            <p:ph sz="half" idx="2"/>
          </p:nvPr>
        </p:nvPicPr>
        <p:blipFill>
          <a:blip r:embed="rId3" cstate="print"/>
          <a:stretch>
            <a:fillRect/>
          </a:stretch>
        </p:blipFill>
        <p:spPr>
          <a:xfrm>
            <a:off x="457200" y="2667000"/>
            <a:ext cx="4040188" cy="3429000"/>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35.2  Defense Against Infection</a:t>
            </a:r>
            <a:br>
              <a:rPr lang="en-US" b="1" dirty="0" smtClean="0"/>
            </a:br>
            <a:r>
              <a:rPr lang="en-US" b="1" dirty="0" smtClean="0">
                <a:solidFill>
                  <a:srgbClr val="00B050"/>
                </a:solidFill>
              </a:rPr>
              <a:t>Nonspecific Defenses</a:t>
            </a:r>
            <a:endParaRPr lang="en-US" dirty="0"/>
          </a:p>
        </p:txBody>
      </p:sp>
      <p:pic>
        <p:nvPicPr>
          <p:cNvPr id="20" name="Content Placeholder 19" descr="t18001-1.jpg"/>
          <p:cNvPicPr>
            <a:picLocks noGrp="1" noChangeAspect="1"/>
          </p:cNvPicPr>
          <p:nvPr>
            <p:ph idx="1"/>
          </p:nvPr>
        </p:nvPicPr>
        <p:blipFill>
          <a:blip r:embed="rId2" cstate="print"/>
          <a:stretch>
            <a:fillRect/>
          </a:stretch>
        </p:blipFill>
        <p:spPr>
          <a:xfrm>
            <a:off x="1066800" y="1524000"/>
            <a:ext cx="6858000" cy="4953000"/>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b="1" dirty="0" smtClean="0"/>
              <a:t>35.2  Defense Against Infection</a:t>
            </a:r>
            <a:br>
              <a:rPr lang="en-US" b="1" dirty="0" smtClean="0"/>
            </a:br>
            <a:r>
              <a:rPr lang="en-US" b="1" dirty="0" smtClean="0">
                <a:solidFill>
                  <a:srgbClr val="00B050"/>
                </a:solidFill>
              </a:rPr>
              <a:t>Nonspecific Defenses</a:t>
            </a:r>
            <a:endParaRPr lang="en-US" dirty="0"/>
          </a:p>
        </p:txBody>
      </p:sp>
      <p:sp>
        <p:nvSpPr>
          <p:cNvPr id="5" name="TextBox 4"/>
          <p:cNvSpPr txBox="1"/>
          <p:nvPr/>
        </p:nvSpPr>
        <p:spPr>
          <a:xfrm>
            <a:off x="457200" y="1219200"/>
            <a:ext cx="8229600" cy="2000548"/>
          </a:xfrm>
          <a:prstGeom prst="rect">
            <a:avLst/>
          </a:prstGeom>
          <a:noFill/>
        </p:spPr>
        <p:txBody>
          <a:bodyPr wrap="square" rtlCol="0">
            <a:spAutoFit/>
          </a:bodyPr>
          <a:lstStyle/>
          <a:p>
            <a:r>
              <a:rPr lang="en-US" sz="2000" b="1" dirty="0" smtClean="0"/>
              <a:t>If a pathogen gets into the body through a cut, for example, the second line of defense includes the </a:t>
            </a:r>
            <a:r>
              <a:rPr lang="en-US" sz="2000" b="1" dirty="0" smtClean="0">
                <a:ln>
                  <a:solidFill>
                    <a:srgbClr val="FFFF00"/>
                  </a:solidFill>
                </a:ln>
              </a:rPr>
              <a:t>inflammatory response</a:t>
            </a:r>
            <a:r>
              <a:rPr lang="en-US" sz="2000" b="1" dirty="0" smtClean="0"/>
              <a:t>, the actions of interferon, and fever. </a:t>
            </a:r>
            <a:r>
              <a:rPr lang="en-US" sz="2000" b="1" dirty="0" smtClean="0">
                <a:ln>
                  <a:solidFill>
                    <a:srgbClr val="FFFF00"/>
                  </a:solidFill>
                </a:ln>
              </a:rPr>
              <a:t>Histamines</a:t>
            </a:r>
            <a:r>
              <a:rPr lang="en-US" sz="2000" dirty="0" smtClean="0">
                <a:ln>
                  <a:solidFill>
                    <a:srgbClr val="FFFF00"/>
                  </a:solidFill>
                </a:ln>
              </a:rPr>
              <a:t> </a:t>
            </a:r>
            <a:r>
              <a:rPr lang="en-US" sz="2000" b="1" dirty="0" smtClean="0"/>
              <a:t>increase the permeability of the capillaries to white blood cells and some proteins, to allow them to engage pathogens in the infected tissues.</a:t>
            </a:r>
            <a:r>
              <a:rPr lang="en-US" sz="2000" b="1" baseline="30000" dirty="0" smtClean="0"/>
              <a:t> </a:t>
            </a:r>
            <a:r>
              <a:rPr lang="en-US" sz="2000" b="1" dirty="0" smtClean="0">
                <a:ln>
                  <a:solidFill>
                    <a:srgbClr val="FFFF00"/>
                  </a:solidFill>
                </a:ln>
              </a:rPr>
              <a:t>Histamine</a:t>
            </a:r>
            <a:r>
              <a:rPr lang="en-US" sz="2000" b="1" dirty="0" smtClean="0"/>
              <a:t> triggers the </a:t>
            </a:r>
            <a:r>
              <a:rPr lang="en-US" sz="2000" b="1" dirty="0" smtClean="0">
                <a:hlinkClick r:id="rId2" action="ppaction://hlinkfile" tooltip="Inflammatory response"/>
              </a:rPr>
              <a:t>inflammatory response</a:t>
            </a:r>
            <a:r>
              <a:rPr lang="en-US" sz="2000" b="1" dirty="0" smtClean="0"/>
              <a:t>. </a:t>
            </a:r>
          </a:p>
          <a:p>
            <a:endParaRPr lang="en-US" sz="2400" b="1" dirty="0"/>
          </a:p>
        </p:txBody>
      </p:sp>
      <p:pic>
        <p:nvPicPr>
          <p:cNvPr id="7" name="Content Placeholder 3" descr="3342_520_755-skin-and-body-membrane-defenses.jpg"/>
          <p:cNvPicPr>
            <a:picLocks noGrp="1" noChangeAspect="1"/>
          </p:cNvPicPr>
          <p:nvPr>
            <p:ph idx="1"/>
          </p:nvPr>
        </p:nvPicPr>
        <p:blipFill>
          <a:blip r:embed="rId3" cstate="print"/>
          <a:stretch>
            <a:fillRect/>
          </a:stretch>
        </p:blipFill>
        <p:spPr>
          <a:xfrm>
            <a:off x="762000" y="2971800"/>
            <a:ext cx="7619999" cy="3733800"/>
          </a:xfrm>
        </p:spPr>
      </p:pic>
      <p:cxnSp>
        <p:nvCxnSpPr>
          <p:cNvPr id="9" name="Straight Arrow Connector 8"/>
          <p:cNvCxnSpPr/>
          <p:nvPr/>
        </p:nvCxnSpPr>
        <p:spPr>
          <a:xfrm flipH="1">
            <a:off x="1143000" y="2133600"/>
            <a:ext cx="762000" cy="411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35.2  Defense Against Infection</a:t>
            </a:r>
            <a:br>
              <a:rPr lang="en-US" b="1" dirty="0" smtClean="0"/>
            </a:br>
            <a:r>
              <a:rPr lang="en-US" b="1" dirty="0" smtClean="0">
                <a:solidFill>
                  <a:srgbClr val="00B050"/>
                </a:solidFill>
              </a:rPr>
              <a:t>Nonspecific Defenses</a:t>
            </a:r>
            <a:endParaRPr lang="en-US" dirty="0"/>
          </a:p>
        </p:txBody>
      </p:sp>
      <p:sp>
        <p:nvSpPr>
          <p:cNvPr id="6" name="Content Placeholder 5"/>
          <p:cNvSpPr>
            <a:spLocks noGrp="1"/>
          </p:cNvSpPr>
          <p:nvPr>
            <p:ph sz="half" idx="1"/>
          </p:nvPr>
        </p:nvSpPr>
        <p:spPr>
          <a:xfrm>
            <a:off x="457200" y="1600200"/>
            <a:ext cx="4038600" cy="4953000"/>
          </a:xfrm>
        </p:spPr>
        <p:txBody>
          <a:bodyPr>
            <a:normAutofit fontScale="77500" lnSpcReduction="20000"/>
          </a:bodyPr>
          <a:lstStyle/>
          <a:p>
            <a:pPr>
              <a:buFont typeface="Wingdings" pitchFamily="2" charset="2"/>
              <a:buChar char="v"/>
            </a:pPr>
            <a:r>
              <a:rPr lang="en-US" b="1" dirty="0" err="1" smtClean="0">
                <a:ln>
                  <a:solidFill>
                    <a:srgbClr val="FFFF00"/>
                  </a:solidFill>
                </a:ln>
              </a:rPr>
              <a:t>Interferons</a:t>
            </a:r>
            <a:r>
              <a:rPr lang="en-US" b="1" dirty="0" smtClean="0"/>
              <a:t> (IFNs) are </a:t>
            </a:r>
            <a:r>
              <a:rPr lang="en-US" b="1" dirty="0" smtClean="0">
                <a:hlinkClick r:id="rId2" action="ppaction://hlinkfile" tooltip="Protein"/>
              </a:rPr>
              <a:t>proteins</a:t>
            </a:r>
            <a:r>
              <a:rPr lang="en-US" b="1" dirty="0" smtClean="0"/>
              <a:t> made and released by </a:t>
            </a:r>
            <a:r>
              <a:rPr lang="en-US" b="1" dirty="0" smtClean="0">
                <a:hlinkClick r:id="rId3" action="ppaction://hlinkfile" tooltip="Host cells"/>
              </a:rPr>
              <a:t>host cells</a:t>
            </a:r>
            <a:r>
              <a:rPr lang="en-US" b="1" dirty="0" smtClean="0"/>
              <a:t> in response to the presence of </a:t>
            </a:r>
            <a:r>
              <a:rPr lang="en-US" b="1" dirty="0" smtClean="0">
                <a:hlinkClick r:id="rId4" action="ppaction://hlinkfile" tooltip="Pathogen"/>
              </a:rPr>
              <a:t>pathogens</a:t>
            </a:r>
            <a:r>
              <a:rPr lang="en-US" b="1" dirty="0" smtClean="0"/>
              <a:t> such as </a:t>
            </a:r>
            <a:r>
              <a:rPr lang="en-US" b="1" dirty="0" smtClean="0">
                <a:hlinkClick r:id="rId5" action="ppaction://hlinkfile" tooltip="Virus"/>
              </a:rPr>
              <a:t>viruses</a:t>
            </a:r>
            <a:r>
              <a:rPr lang="en-US" b="1" dirty="0" smtClean="0"/>
              <a:t>, </a:t>
            </a:r>
            <a:r>
              <a:rPr lang="en-US" b="1" dirty="0" smtClean="0">
                <a:hlinkClick r:id="rId6" action="ppaction://hlinkfile" tooltip="Bacteria"/>
              </a:rPr>
              <a:t>bacteria</a:t>
            </a:r>
            <a:r>
              <a:rPr lang="en-US" b="1" dirty="0" smtClean="0"/>
              <a:t>, </a:t>
            </a:r>
            <a:r>
              <a:rPr lang="en-US" b="1" dirty="0" smtClean="0">
                <a:hlinkClick r:id="rId7" action="ppaction://hlinkfile" tooltip="Parasite"/>
              </a:rPr>
              <a:t>parasites</a:t>
            </a:r>
            <a:r>
              <a:rPr lang="en-US" b="1" dirty="0" smtClean="0"/>
              <a:t> or </a:t>
            </a:r>
            <a:r>
              <a:rPr lang="en-US" b="1" dirty="0" smtClean="0">
                <a:hlinkClick r:id="rId8" action="ppaction://hlinkfile" tooltip="Tumor"/>
              </a:rPr>
              <a:t>tumor</a:t>
            </a:r>
            <a:r>
              <a:rPr lang="en-US" b="1" dirty="0" smtClean="0"/>
              <a:t> cells. They allow for communication between cells to trigger the protective defenses of the </a:t>
            </a:r>
            <a:r>
              <a:rPr lang="en-US" b="1" dirty="0" smtClean="0">
                <a:hlinkClick r:id="rId9" action="ppaction://hlinkfile" tooltip="Immune system"/>
              </a:rPr>
              <a:t>immune system</a:t>
            </a:r>
            <a:r>
              <a:rPr lang="en-US" b="1" dirty="0" smtClean="0"/>
              <a:t> that eradicate pathogens or tumors.</a:t>
            </a:r>
          </a:p>
          <a:p>
            <a:pPr>
              <a:buFont typeface="Wingdings" pitchFamily="2" charset="2"/>
              <a:buChar char="v"/>
            </a:pPr>
            <a:r>
              <a:rPr lang="en-US" b="1" dirty="0" err="1" smtClean="0">
                <a:ln>
                  <a:solidFill>
                    <a:srgbClr val="FFFF00"/>
                  </a:solidFill>
                </a:ln>
              </a:rPr>
              <a:t>Interferons</a:t>
            </a:r>
            <a:r>
              <a:rPr lang="en-US" b="1" dirty="0" smtClean="0">
                <a:ln>
                  <a:solidFill>
                    <a:srgbClr val="FFFF00"/>
                  </a:solidFill>
                </a:ln>
              </a:rPr>
              <a:t> </a:t>
            </a:r>
            <a:r>
              <a:rPr lang="en-US" b="1" dirty="0" smtClean="0"/>
              <a:t>interfere with viral growth by slowing down the production of new viruses so specific immune defenses can respond and fight the infection.</a:t>
            </a:r>
          </a:p>
          <a:p>
            <a:endParaRPr lang="en-US" dirty="0"/>
          </a:p>
        </p:txBody>
      </p:sp>
      <p:pic>
        <p:nvPicPr>
          <p:cNvPr id="8" name="Content Placeholder 7" descr="636px-1RH2_Recombinant_Human_Interferon-Alpha_2b-01.png"/>
          <p:cNvPicPr>
            <a:picLocks noGrp="1" noChangeAspect="1"/>
          </p:cNvPicPr>
          <p:nvPr>
            <p:ph sz="half" idx="2"/>
          </p:nvPr>
        </p:nvPicPr>
        <p:blipFill>
          <a:blip r:embed="rId10" cstate="print"/>
          <a:stretch>
            <a:fillRect/>
          </a:stretch>
        </p:blipFill>
        <p:spPr>
          <a:xfrm>
            <a:off x="4648200" y="1958181"/>
            <a:ext cx="4038600" cy="38100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600200"/>
          </a:xfrm>
        </p:spPr>
        <p:txBody>
          <a:bodyPr>
            <a:normAutofit fontScale="90000"/>
          </a:bodyPr>
          <a:lstStyle/>
          <a:p>
            <a:r>
              <a:rPr lang="en-US" b="1" dirty="0" smtClean="0"/>
              <a:t>33.2 Blood and the Lymphatic System</a:t>
            </a:r>
            <a:br>
              <a:rPr lang="en-US" b="1" dirty="0" smtClean="0"/>
            </a:br>
            <a:r>
              <a:rPr lang="en-US" b="1" dirty="0" smtClean="0">
                <a:solidFill>
                  <a:srgbClr val="FF0000"/>
                </a:solidFill>
              </a:rPr>
              <a:t>How Blood Clots Form</a:t>
            </a:r>
            <a:endParaRPr lang="en-US" dirty="0">
              <a:solidFill>
                <a:srgbClr val="FF0000"/>
              </a:solidFill>
            </a:endParaRPr>
          </a:p>
        </p:txBody>
      </p:sp>
      <p:pic>
        <p:nvPicPr>
          <p:cNvPr id="6" name="Content Placeholder 5" descr="blood_clot.jpg"/>
          <p:cNvPicPr>
            <a:picLocks noGrp="1" noChangeAspect="1"/>
          </p:cNvPicPr>
          <p:nvPr>
            <p:ph sz="half" idx="1"/>
          </p:nvPr>
        </p:nvPicPr>
        <p:blipFill>
          <a:blip r:embed="rId2" cstate="print"/>
          <a:stretch>
            <a:fillRect/>
          </a:stretch>
        </p:blipFill>
        <p:spPr>
          <a:xfrm>
            <a:off x="685800" y="1828800"/>
            <a:ext cx="3511523" cy="4525963"/>
          </a:xfrm>
        </p:spPr>
      </p:pic>
      <p:pic>
        <p:nvPicPr>
          <p:cNvPr id="7" name="Content Placeholder 6" descr="depositphotos_14100796-Blood-clotting-process.jpg"/>
          <p:cNvPicPr>
            <a:picLocks noGrp="1" noChangeAspect="1"/>
          </p:cNvPicPr>
          <p:nvPr>
            <p:ph sz="half" idx="2"/>
          </p:nvPr>
        </p:nvPicPr>
        <p:blipFill>
          <a:blip r:embed="rId3" cstate="print"/>
          <a:stretch>
            <a:fillRect/>
          </a:stretch>
        </p:blipFill>
        <p:spPr>
          <a:xfrm>
            <a:off x="4648200" y="1752600"/>
            <a:ext cx="4038600" cy="4358481"/>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35.2  Defense Against Infection</a:t>
            </a:r>
            <a:br>
              <a:rPr lang="en-US" b="1" dirty="0" smtClean="0"/>
            </a:br>
            <a:r>
              <a:rPr lang="en-US" b="1" dirty="0" smtClean="0">
                <a:solidFill>
                  <a:srgbClr val="00B050"/>
                </a:solidFill>
              </a:rPr>
              <a:t>Nonspecific Defenses</a:t>
            </a:r>
            <a:endParaRPr lang="en-US" dirty="0"/>
          </a:p>
        </p:txBody>
      </p:sp>
      <p:sp>
        <p:nvSpPr>
          <p:cNvPr id="4" name="Content Placeholder 3"/>
          <p:cNvSpPr>
            <a:spLocks noGrp="1"/>
          </p:cNvSpPr>
          <p:nvPr>
            <p:ph sz="half" idx="1"/>
          </p:nvPr>
        </p:nvSpPr>
        <p:spPr/>
        <p:txBody>
          <a:bodyPr>
            <a:normAutofit fontScale="92500" lnSpcReduction="20000"/>
          </a:bodyPr>
          <a:lstStyle/>
          <a:p>
            <a:pPr>
              <a:buFont typeface="Wingdings" pitchFamily="2" charset="2"/>
              <a:buChar char="v"/>
            </a:pPr>
            <a:r>
              <a:rPr lang="en-US" b="1" dirty="0" smtClean="0">
                <a:ln>
                  <a:solidFill>
                    <a:srgbClr val="FFFF00"/>
                  </a:solidFill>
                </a:ln>
              </a:rPr>
              <a:t>Fever </a:t>
            </a:r>
            <a:r>
              <a:rPr lang="en-US" b="1" dirty="0" smtClean="0"/>
              <a:t>is a result of the immune system releasing chemicals that increase the body’s temperature.</a:t>
            </a:r>
          </a:p>
          <a:p>
            <a:pPr>
              <a:buFont typeface="Wingdings" pitchFamily="2" charset="2"/>
              <a:buChar char="v"/>
            </a:pPr>
            <a:r>
              <a:rPr lang="en-US" b="1" dirty="0" smtClean="0"/>
              <a:t>Increased body temperature may slow down or stop the growth of pathogens.</a:t>
            </a:r>
          </a:p>
          <a:p>
            <a:pPr>
              <a:buFont typeface="Wingdings" pitchFamily="2" charset="2"/>
              <a:buChar char="v"/>
            </a:pPr>
            <a:r>
              <a:rPr lang="en-US" b="1" dirty="0" smtClean="0"/>
              <a:t>Higher body temperature also speeds up several parts of the immune response.</a:t>
            </a:r>
            <a:endParaRPr lang="en-US" b="1" dirty="0"/>
          </a:p>
        </p:txBody>
      </p:sp>
      <p:pic>
        <p:nvPicPr>
          <p:cNvPr id="6" name="Content Placeholder 5" descr="fever.gif"/>
          <p:cNvPicPr>
            <a:picLocks noGrp="1" noChangeAspect="1"/>
          </p:cNvPicPr>
          <p:nvPr>
            <p:ph sz="half" idx="2"/>
          </p:nvPr>
        </p:nvPicPr>
        <p:blipFill>
          <a:blip r:embed="rId2" cstate="print"/>
          <a:stretch>
            <a:fillRect/>
          </a:stretch>
        </p:blipFill>
        <p:spPr>
          <a:xfrm>
            <a:off x="4648200" y="1828800"/>
            <a:ext cx="4038600" cy="3962400"/>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1143000"/>
          </a:xfrm>
        </p:spPr>
        <p:txBody>
          <a:bodyPr>
            <a:normAutofit fontScale="90000"/>
          </a:bodyPr>
          <a:lstStyle/>
          <a:p>
            <a:r>
              <a:rPr lang="en-US" b="1" dirty="0" smtClean="0"/>
              <a:t>35.2  Defense Against Infection</a:t>
            </a:r>
            <a:br>
              <a:rPr lang="en-US" b="1" dirty="0" smtClean="0"/>
            </a:br>
            <a:r>
              <a:rPr lang="en-US" b="1" dirty="0" smtClean="0">
                <a:solidFill>
                  <a:srgbClr val="00B050"/>
                </a:solidFill>
              </a:rPr>
              <a:t>Specific Defenses: The Immune System</a:t>
            </a:r>
            <a:endParaRPr lang="en-US" dirty="0"/>
          </a:p>
        </p:txBody>
      </p:sp>
      <p:sp>
        <p:nvSpPr>
          <p:cNvPr id="5" name="Content Placeholder 4"/>
          <p:cNvSpPr>
            <a:spLocks noGrp="1"/>
          </p:cNvSpPr>
          <p:nvPr>
            <p:ph idx="1"/>
          </p:nvPr>
        </p:nvSpPr>
        <p:spPr/>
        <p:txBody>
          <a:bodyPr/>
          <a:lstStyle/>
          <a:p>
            <a:pPr>
              <a:buNone/>
            </a:pPr>
            <a:r>
              <a:rPr lang="en-US" b="1" dirty="0" smtClean="0"/>
              <a:t>What is the function of the immune system’s</a:t>
            </a:r>
          </a:p>
          <a:p>
            <a:pPr>
              <a:buNone/>
            </a:pPr>
            <a:r>
              <a:rPr lang="en-US" b="1" dirty="0" smtClean="0"/>
              <a:t>specific defenses?</a:t>
            </a:r>
          </a:p>
          <a:p>
            <a:pPr>
              <a:buFont typeface="Wingdings" pitchFamily="2" charset="2"/>
              <a:buChar char="v"/>
            </a:pPr>
            <a:r>
              <a:rPr lang="en-US" dirty="0" smtClean="0"/>
              <a:t>The immune system’s specific defenses distinguish between “self” and “other”, and they inactivate or kill any foreign substance or cell that enters the body.</a:t>
            </a:r>
          </a:p>
          <a:p>
            <a:pPr>
              <a:buFont typeface="Wingdings" pitchFamily="2" charset="2"/>
              <a:buChar char="v"/>
            </a:pPr>
            <a:r>
              <a:rPr lang="en-US" dirty="0" smtClean="0">
                <a:ln>
                  <a:solidFill>
                    <a:srgbClr val="FF0000"/>
                  </a:solidFill>
                </a:ln>
              </a:rPr>
              <a:t>Specific defenses respond to particular pathogens.</a:t>
            </a:r>
            <a:endParaRPr lang="en-US" dirty="0">
              <a:ln>
                <a:solidFill>
                  <a:srgbClr val="FF0000"/>
                </a:solidFill>
              </a:ln>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b="1" dirty="0" smtClean="0"/>
              <a:t>35.2  Defense Against Infection</a:t>
            </a:r>
            <a:br>
              <a:rPr lang="en-US" b="1" dirty="0" smtClean="0"/>
            </a:br>
            <a:r>
              <a:rPr lang="en-US" b="1" dirty="0" smtClean="0">
                <a:solidFill>
                  <a:srgbClr val="00B050"/>
                </a:solidFill>
              </a:rPr>
              <a:t>Specific Defenses: The Immune System</a:t>
            </a:r>
            <a:endParaRPr lang="en-US" dirty="0"/>
          </a:p>
        </p:txBody>
      </p:sp>
      <p:sp>
        <p:nvSpPr>
          <p:cNvPr id="3" name="Content Placeholder 2"/>
          <p:cNvSpPr>
            <a:spLocks noGrp="1"/>
          </p:cNvSpPr>
          <p:nvPr>
            <p:ph idx="1"/>
          </p:nvPr>
        </p:nvSpPr>
        <p:spPr/>
        <p:txBody>
          <a:bodyPr/>
          <a:lstStyle/>
          <a:p>
            <a:pPr>
              <a:buFont typeface="Wingdings" pitchFamily="2" charset="2"/>
              <a:buChar char="v"/>
            </a:pPr>
            <a:r>
              <a:rPr lang="en-US" dirty="0" smtClean="0"/>
              <a:t>The immune system recognizes all cells and proteins that belong in the body and treats these cells and protein as “self”. </a:t>
            </a:r>
          </a:p>
          <a:p>
            <a:pPr>
              <a:buFont typeface="Wingdings" pitchFamily="2" charset="2"/>
              <a:buChar char="v"/>
            </a:pPr>
            <a:r>
              <a:rPr lang="en-US" dirty="0" smtClean="0"/>
              <a:t>The ability to recognize “self” is important because the immune system controls powerful cellular and chemical weapons that could cause the body harm if turned against its own cells.</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143000"/>
          </a:xfrm>
        </p:spPr>
        <p:txBody>
          <a:bodyPr>
            <a:normAutofit fontScale="90000"/>
          </a:bodyPr>
          <a:lstStyle/>
          <a:p>
            <a:r>
              <a:rPr lang="en-US" b="1" dirty="0" smtClean="0"/>
              <a:t>35.2  Defense Against Infection</a:t>
            </a:r>
            <a:br>
              <a:rPr lang="en-US" b="1" dirty="0" smtClean="0"/>
            </a:br>
            <a:r>
              <a:rPr lang="en-US" b="1" dirty="0" smtClean="0">
                <a:solidFill>
                  <a:srgbClr val="00B050"/>
                </a:solidFill>
              </a:rPr>
              <a:t>Specific Defenses: The Immune System</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v"/>
            </a:pPr>
            <a:r>
              <a:rPr lang="en-US" dirty="0" smtClean="0"/>
              <a:t>The immune system recognizes foreign organisms and molecules as “other” or “non-self”.</a:t>
            </a:r>
          </a:p>
          <a:p>
            <a:pPr>
              <a:buFont typeface="Wingdings" pitchFamily="2" charset="2"/>
              <a:buChar char="v"/>
            </a:pPr>
            <a:r>
              <a:rPr lang="en-US" dirty="0" smtClean="0"/>
              <a:t>Once the immune system recognizes the invaders as “others” or “non-self”, it uses cellular and chemical weapons to attack them.</a:t>
            </a:r>
          </a:p>
          <a:p>
            <a:pPr>
              <a:buFont typeface="Wingdings" pitchFamily="2" charset="2"/>
              <a:buChar char="v"/>
            </a:pPr>
            <a:r>
              <a:rPr lang="en-US" dirty="0" smtClean="0"/>
              <a:t>The immune system “remembers’ the specific invaders it encounters. This enables the immune system to respond quicker and more effectively the next time the invader attacks the body. This specific recognition response and memory are called the </a:t>
            </a:r>
            <a:r>
              <a:rPr lang="en-US" b="1" dirty="0" smtClean="0">
                <a:ln>
                  <a:solidFill>
                    <a:srgbClr val="FFFF00"/>
                  </a:solidFill>
                </a:ln>
              </a:rPr>
              <a:t>immune response</a:t>
            </a:r>
            <a:r>
              <a:rPr lang="en-US" dirty="0" smtClean="0"/>
              <a:t>. </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fontScale="90000"/>
          </a:bodyPr>
          <a:lstStyle/>
          <a:p>
            <a:r>
              <a:rPr lang="en-US" b="1" dirty="0" smtClean="0"/>
              <a:t>35.2  Defense Against Infection</a:t>
            </a:r>
            <a:br>
              <a:rPr lang="en-US" b="1" dirty="0" smtClean="0"/>
            </a:br>
            <a:r>
              <a:rPr lang="en-US" b="1" dirty="0" smtClean="0">
                <a:solidFill>
                  <a:srgbClr val="00B050"/>
                </a:solidFill>
              </a:rPr>
              <a:t>Specific Defenses: The Immune System</a:t>
            </a:r>
            <a:endParaRPr lang="en-US" dirty="0"/>
          </a:p>
        </p:txBody>
      </p:sp>
      <p:sp>
        <p:nvSpPr>
          <p:cNvPr id="4" name="Content Placeholder 3"/>
          <p:cNvSpPr>
            <a:spLocks noGrp="1"/>
          </p:cNvSpPr>
          <p:nvPr>
            <p:ph sz="half" idx="1"/>
          </p:nvPr>
        </p:nvSpPr>
        <p:spPr/>
        <p:txBody>
          <a:bodyPr>
            <a:normAutofit fontScale="77500" lnSpcReduction="20000"/>
          </a:bodyPr>
          <a:lstStyle/>
          <a:p>
            <a:pPr>
              <a:buFont typeface="Wingdings" pitchFamily="2" charset="2"/>
              <a:buChar char="v"/>
            </a:pPr>
            <a:r>
              <a:rPr lang="en-US" dirty="0" smtClean="0"/>
              <a:t>An </a:t>
            </a:r>
            <a:r>
              <a:rPr lang="en-US" b="1" dirty="0" smtClean="0">
                <a:ln>
                  <a:solidFill>
                    <a:srgbClr val="FFFF00"/>
                  </a:solidFill>
                </a:ln>
              </a:rPr>
              <a:t>antigen</a:t>
            </a:r>
            <a:r>
              <a:rPr lang="en-US" dirty="0" smtClean="0"/>
              <a:t> is any foreign substance that can stimulate an immune response.</a:t>
            </a:r>
          </a:p>
          <a:p>
            <a:pPr>
              <a:buFont typeface="Wingdings" pitchFamily="2" charset="2"/>
              <a:buChar char="v"/>
            </a:pPr>
            <a:r>
              <a:rPr lang="en-US" dirty="0" smtClean="0"/>
              <a:t>Antigens are generally located on the outer surface of bacteria, viruses, or parasites.</a:t>
            </a:r>
          </a:p>
          <a:p>
            <a:pPr>
              <a:buFont typeface="Wingdings" pitchFamily="2" charset="2"/>
              <a:buChar char="v"/>
            </a:pPr>
            <a:r>
              <a:rPr lang="en-US" dirty="0" smtClean="0"/>
              <a:t>The immune system responds to antigens by increasing the number of cells that either attack the invaders directly or that produce proteins called </a:t>
            </a:r>
            <a:r>
              <a:rPr lang="en-US" b="1" dirty="0" smtClean="0">
                <a:ln>
                  <a:solidFill>
                    <a:srgbClr val="FFFF00"/>
                  </a:solidFill>
                </a:ln>
              </a:rPr>
              <a:t>antibodies</a:t>
            </a:r>
            <a:r>
              <a:rPr lang="en-US" dirty="0" smtClean="0"/>
              <a:t>.</a:t>
            </a:r>
          </a:p>
          <a:p>
            <a:pPr>
              <a:buFont typeface="Wingdings" pitchFamily="2" charset="2"/>
              <a:buChar char="v"/>
            </a:pPr>
            <a:r>
              <a:rPr lang="en-US" dirty="0" smtClean="0">
                <a:ln>
                  <a:solidFill>
                    <a:srgbClr val="FF0000"/>
                  </a:solidFill>
                </a:ln>
              </a:rPr>
              <a:t>The main role of </a:t>
            </a:r>
            <a:r>
              <a:rPr lang="en-US" b="1" dirty="0" smtClean="0">
                <a:ln>
                  <a:solidFill>
                    <a:srgbClr val="FF0000"/>
                  </a:solidFill>
                </a:ln>
              </a:rPr>
              <a:t>antibodies</a:t>
            </a:r>
            <a:r>
              <a:rPr lang="en-US" dirty="0" smtClean="0">
                <a:ln>
                  <a:solidFill>
                    <a:srgbClr val="FF0000"/>
                  </a:solidFill>
                </a:ln>
              </a:rPr>
              <a:t> is to tag antigens for destruction by immune cells.</a:t>
            </a:r>
            <a:endParaRPr lang="en-US" dirty="0">
              <a:ln>
                <a:solidFill>
                  <a:srgbClr val="FF0000"/>
                </a:solidFill>
              </a:ln>
            </a:endParaRPr>
          </a:p>
        </p:txBody>
      </p:sp>
      <p:pic>
        <p:nvPicPr>
          <p:cNvPr id="6" name="Content Placeholder 5" descr="antigen-speciific2662.jpg"/>
          <p:cNvPicPr>
            <a:picLocks noGrp="1" noChangeAspect="1"/>
          </p:cNvPicPr>
          <p:nvPr>
            <p:ph sz="half" idx="2"/>
          </p:nvPr>
        </p:nvPicPr>
        <p:blipFill>
          <a:blip r:embed="rId2" cstate="print"/>
          <a:stretch>
            <a:fillRect/>
          </a:stretch>
        </p:blipFill>
        <p:spPr>
          <a:xfrm>
            <a:off x="4419600" y="2133600"/>
            <a:ext cx="4495800" cy="3352800"/>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rmAutofit fontScale="90000"/>
          </a:bodyPr>
          <a:lstStyle/>
          <a:p>
            <a:r>
              <a:rPr lang="en-US" b="1" dirty="0" smtClean="0"/>
              <a:t>35.2  Defense Against Infection</a:t>
            </a:r>
            <a:br>
              <a:rPr lang="en-US" b="1" dirty="0" smtClean="0"/>
            </a:br>
            <a:r>
              <a:rPr lang="en-US" b="1" dirty="0" smtClean="0">
                <a:solidFill>
                  <a:srgbClr val="00B050"/>
                </a:solidFill>
              </a:rPr>
              <a:t>Specific Defenses: The Immune System</a:t>
            </a:r>
            <a:endParaRPr lang="en-US" dirty="0"/>
          </a:p>
        </p:txBody>
      </p:sp>
      <p:sp>
        <p:nvSpPr>
          <p:cNvPr id="9" name="Text Placeholder 8"/>
          <p:cNvSpPr>
            <a:spLocks noGrp="1"/>
          </p:cNvSpPr>
          <p:nvPr>
            <p:ph type="body" idx="1"/>
          </p:nvPr>
        </p:nvSpPr>
        <p:spPr>
          <a:xfrm>
            <a:off x="457200" y="1535112"/>
            <a:ext cx="4040188" cy="1131888"/>
          </a:xfrm>
        </p:spPr>
        <p:txBody>
          <a:bodyPr>
            <a:normAutofit fontScale="92500"/>
          </a:bodyPr>
          <a:lstStyle/>
          <a:p>
            <a:r>
              <a:rPr lang="en-US" dirty="0" smtClean="0"/>
              <a:t>Antibodies formed as a result of the presence of an antigen. The antibody binds to the antigen.</a:t>
            </a:r>
            <a:endParaRPr lang="en-US" dirty="0"/>
          </a:p>
        </p:txBody>
      </p:sp>
      <p:pic>
        <p:nvPicPr>
          <p:cNvPr id="7" name="Content Placeholder 6" descr="9071.jpg"/>
          <p:cNvPicPr>
            <a:picLocks noGrp="1" noChangeAspect="1"/>
          </p:cNvPicPr>
          <p:nvPr>
            <p:ph sz="half" idx="2"/>
          </p:nvPr>
        </p:nvPicPr>
        <p:blipFill>
          <a:blip r:embed="rId2" cstate="print"/>
          <a:stretch>
            <a:fillRect/>
          </a:stretch>
        </p:blipFill>
        <p:spPr>
          <a:xfrm>
            <a:off x="572294" y="2626519"/>
            <a:ext cx="3810000" cy="3048000"/>
          </a:xfrm>
        </p:spPr>
      </p:pic>
      <p:sp>
        <p:nvSpPr>
          <p:cNvPr id="10" name="Text Placeholder 9"/>
          <p:cNvSpPr>
            <a:spLocks noGrp="1"/>
          </p:cNvSpPr>
          <p:nvPr>
            <p:ph type="body" sz="quarter" idx="3"/>
          </p:nvPr>
        </p:nvSpPr>
        <p:spPr>
          <a:xfrm>
            <a:off x="4495800" y="1371600"/>
            <a:ext cx="4648199" cy="1295399"/>
          </a:xfrm>
        </p:spPr>
        <p:txBody>
          <a:bodyPr>
            <a:normAutofit fontScale="77500" lnSpcReduction="20000"/>
          </a:bodyPr>
          <a:lstStyle/>
          <a:p>
            <a:r>
              <a:rPr lang="en-US" dirty="0" smtClean="0">
                <a:ln>
                  <a:solidFill>
                    <a:srgbClr val="FF0000"/>
                  </a:solidFill>
                </a:ln>
              </a:rPr>
              <a:t>The main working cells of the immune system are B lymphocytes and T lymphocytes</a:t>
            </a:r>
            <a:r>
              <a:rPr lang="en-US" dirty="0" smtClean="0"/>
              <a:t>. Each B cell and T cell is capable of recognizing one specific antigen.</a:t>
            </a:r>
            <a:endParaRPr lang="en-US" dirty="0"/>
          </a:p>
        </p:txBody>
      </p:sp>
      <p:pic>
        <p:nvPicPr>
          <p:cNvPr id="8" name="Content Placeholder 7" descr="lympho.jpg"/>
          <p:cNvPicPr>
            <a:picLocks noGrp="1" noChangeAspect="1"/>
          </p:cNvPicPr>
          <p:nvPr>
            <p:ph sz="quarter" idx="4"/>
          </p:nvPr>
        </p:nvPicPr>
        <p:blipFill>
          <a:blip r:embed="rId3" cstate="print"/>
          <a:stretch>
            <a:fillRect/>
          </a:stretch>
        </p:blipFill>
        <p:spPr>
          <a:xfrm>
            <a:off x="4724400" y="2743200"/>
            <a:ext cx="3951288" cy="3951288"/>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35.2  Defense Against Infection </a:t>
            </a:r>
            <a:br>
              <a:rPr lang="en-US" b="1" dirty="0" smtClean="0"/>
            </a:br>
            <a:r>
              <a:rPr lang="en-US" b="1" dirty="0" smtClean="0">
                <a:solidFill>
                  <a:srgbClr val="00B050"/>
                </a:solidFill>
              </a:rPr>
              <a:t>The Immune System in Action</a:t>
            </a:r>
            <a:endParaRPr lang="en-US" dirty="0"/>
          </a:p>
        </p:txBody>
      </p:sp>
      <p:sp>
        <p:nvSpPr>
          <p:cNvPr id="7" name="Content Placeholder 6"/>
          <p:cNvSpPr>
            <a:spLocks noGrp="1"/>
          </p:cNvSpPr>
          <p:nvPr>
            <p:ph idx="1"/>
          </p:nvPr>
        </p:nvSpPr>
        <p:spPr/>
        <p:txBody>
          <a:bodyPr>
            <a:normAutofit lnSpcReduction="10000"/>
          </a:bodyPr>
          <a:lstStyle/>
          <a:p>
            <a:pPr>
              <a:buNone/>
            </a:pPr>
            <a:r>
              <a:rPr lang="en-US" b="1" dirty="0" smtClean="0"/>
              <a:t>What are the body’s specific defenses against</a:t>
            </a:r>
          </a:p>
          <a:p>
            <a:pPr>
              <a:buNone/>
            </a:pPr>
            <a:r>
              <a:rPr lang="en-US" b="1" dirty="0" smtClean="0"/>
              <a:t>pathogens?</a:t>
            </a:r>
          </a:p>
          <a:p>
            <a:pPr>
              <a:buFont typeface="Wingdings" pitchFamily="2" charset="2"/>
              <a:buChar char="v"/>
            </a:pPr>
            <a:r>
              <a:rPr lang="en-US" dirty="0" smtClean="0"/>
              <a:t>The specific immune response has two main styles of action: </a:t>
            </a:r>
            <a:r>
              <a:rPr lang="en-US" b="1" dirty="0" err="1" smtClean="0">
                <a:ln>
                  <a:solidFill>
                    <a:srgbClr val="FFFF00"/>
                  </a:solidFill>
                </a:ln>
              </a:rPr>
              <a:t>humoral</a:t>
            </a:r>
            <a:r>
              <a:rPr lang="en-US" b="1" dirty="0" smtClean="0">
                <a:ln>
                  <a:solidFill>
                    <a:srgbClr val="FFFF00"/>
                  </a:solidFill>
                </a:ln>
              </a:rPr>
              <a:t> immunity </a:t>
            </a:r>
            <a:r>
              <a:rPr lang="en-US" dirty="0" smtClean="0"/>
              <a:t>and</a:t>
            </a:r>
            <a:r>
              <a:rPr lang="en-US" b="1" dirty="0" smtClean="0"/>
              <a:t> </a:t>
            </a:r>
            <a:r>
              <a:rPr lang="en-US" b="1" dirty="0" smtClean="0">
                <a:ln>
                  <a:solidFill>
                    <a:srgbClr val="FFFF00"/>
                  </a:solidFill>
                </a:ln>
              </a:rPr>
              <a:t>cell-mediated immunity</a:t>
            </a:r>
            <a:r>
              <a:rPr lang="en-US" b="1" dirty="0" smtClean="0"/>
              <a:t>.</a:t>
            </a:r>
          </a:p>
          <a:p>
            <a:pPr lvl="1">
              <a:buFont typeface="Wingdings" pitchFamily="2" charset="2"/>
              <a:buChar char="v"/>
            </a:pPr>
            <a:r>
              <a:rPr lang="en-US" b="1" dirty="0" err="1" smtClean="0">
                <a:ln>
                  <a:solidFill>
                    <a:srgbClr val="FFFF00"/>
                  </a:solidFill>
                </a:ln>
              </a:rPr>
              <a:t>Humoral</a:t>
            </a:r>
            <a:r>
              <a:rPr lang="en-US" b="1" dirty="0" smtClean="0">
                <a:ln>
                  <a:solidFill>
                    <a:srgbClr val="FFFF00"/>
                  </a:solidFill>
                </a:ln>
              </a:rPr>
              <a:t> immunity </a:t>
            </a:r>
            <a:r>
              <a:rPr lang="en-US" dirty="0" smtClean="0"/>
              <a:t>depends on the action of antibodies that circulate in the blood and lymph.</a:t>
            </a:r>
          </a:p>
          <a:p>
            <a:pPr lvl="1">
              <a:buFont typeface="Wingdings" pitchFamily="2" charset="2"/>
              <a:buChar char="v"/>
            </a:pPr>
            <a:r>
              <a:rPr lang="en-US" b="1" dirty="0" smtClean="0">
                <a:ln>
                  <a:solidFill>
                    <a:srgbClr val="FFFF00"/>
                  </a:solidFill>
                </a:ln>
              </a:rPr>
              <a:t>Cell-mediated immunity </a:t>
            </a:r>
            <a:r>
              <a:rPr lang="en-US" dirty="0" smtClean="0"/>
              <a:t>depends on the action of macrophages and several types of T cells.</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b="1" dirty="0" smtClean="0"/>
              <a:t>35.2  Defense Against Infection </a:t>
            </a:r>
            <a:br>
              <a:rPr lang="en-US" b="1" dirty="0" smtClean="0"/>
            </a:br>
            <a:r>
              <a:rPr lang="en-US" b="1" dirty="0" smtClean="0">
                <a:solidFill>
                  <a:srgbClr val="00B050"/>
                </a:solidFill>
              </a:rPr>
              <a:t>The Immune System in Action</a:t>
            </a:r>
            <a:endParaRPr lang="en-US" dirty="0"/>
          </a:p>
        </p:txBody>
      </p:sp>
      <p:pic>
        <p:nvPicPr>
          <p:cNvPr id="4" name="Content Placeholder 3" descr="68115352.png"/>
          <p:cNvPicPr>
            <a:picLocks noGrp="1" noChangeAspect="1"/>
          </p:cNvPicPr>
          <p:nvPr>
            <p:ph idx="1"/>
          </p:nvPr>
        </p:nvPicPr>
        <p:blipFill>
          <a:blip r:embed="rId2" cstate="print"/>
          <a:stretch>
            <a:fillRect/>
          </a:stretch>
        </p:blipFill>
        <p:spPr>
          <a:xfrm>
            <a:off x="1600200" y="1371600"/>
            <a:ext cx="6034618" cy="4525963"/>
          </a:xfrm>
        </p:spPr>
      </p:pic>
      <p:sp>
        <p:nvSpPr>
          <p:cNvPr id="5" name="TextBox 4"/>
          <p:cNvSpPr txBox="1"/>
          <p:nvPr/>
        </p:nvSpPr>
        <p:spPr>
          <a:xfrm>
            <a:off x="304800" y="5867400"/>
            <a:ext cx="8686800" cy="923330"/>
          </a:xfrm>
          <a:prstGeom prst="rect">
            <a:avLst/>
          </a:prstGeom>
          <a:noFill/>
        </p:spPr>
        <p:txBody>
          <a:bodyPr wrap="square" rtlCol="0">
            <a:spAutoFit/>
          </a:bodyPr>
          <a:lstStyle/>
          <a:p>
            <a:r>
              <a:rPr lang="en-US" dirty="0" smtClean="0"/>
              <a:t>When an antigen binds to an antibody carried by a B cell, T cells stimulate the B cell to grow and divide rapidly. That growth and division produces many B cells of two types: </a:t>
            </a:r>
            <a:r>
              <a:rPr lang="en-US" b="1" dirty="0" smtClean="0"/>
              <a:t>plasma cells </a:t>
            </a:r>
            <a:r>
              <a:rPr lang="en-US" dirty="0" smtClean="0"/>
              <a:t>and </a:t>
            </a:r>
            <a:r>
              <a:rPr lang="en-US" b="1" dirty="0" smtClean="0"/>
              <a:t>memory B cells</a:t>
            </a:r>
            <a:r>
              <a:rPr lang="en-US" dirty="0" smtClean="0"/>
              <a:t>.</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35.2  Defense Against Infection </a:t>
            </a:r>
            <a:br>
              <a:rPr lang="en-US" b="1" dirty="0" smtClean="0"/>
            </a:br>
            <a:r>
              <a:rPr lang="en-US" b="1" dirty="0" smtClean="0">
                <a:solidFill>
                  <a:srgbClr val="00B050"/>
                </a:solidFill>
              </a:rPr>
              <a:t>The Immune System in Action</a:t>
            </a:r>
            <a:endParaRPr lang="en-US" dirty="0"/>
          </a:p>
        </p:txBody>
      </p:sp>
      <p:sp>
        <p:nvSpPr>
          <p:cNvPr id="4" name="Content Placeholder 3"/>
          <p:cNvSpPr>
            <a:spLocks noGrp="1"/>
          </p:cNvSpPr>
          <p:nvPr>
            <p:ph sz="half" idx="1"/>
          </p:nvPr>
        </p:nvSpPr>
        <p:spPr>
          <a:xfrm>
            <a:off x="0" y="1600200"/>
            <a:ext cx="5257800" cy="4876800"/>
          </a:xfrm>
        </p:spPr>
        <p:txBody>
          <a:bodyPr>
            <a:normAutofit/>
          </a:bodyPr>
          <a:lstStyle/>
          <a:p>
            <a:pPr>
              <a:buFont typeface="Wingdings" pitchFamily="2" charset="2"/>
              <a:buChar char="v"/>
            </a:pPr>
            <a:r>
              <a:rPr lang="en-US" sz="2000" b="1" dirty="0" smtClean="0"/>
              <a:t>Plasma cells </a:t>
            </a:r>
            <a:r>
              <a:rPr lang="en-US" sz="2000" dirty="0" smtClean="0"/>
              <a:t>produce and release antibodies that are carried through the bloodstream.</a:t>
            </a:r>
          </a:p>
          <a:p>
            <a:pPr>
              <a:buFont typeface="Wingdings" pitchFamily="2" charset="2"/>
              <a:buChar char="v"/>
            </a:pPr>
            <a:r>
              <a:rPr lang="en-US" sz="2000" dirty="0" smtClean="0"/>
              <a:t>These antibodies recognize and bind to free-floating antigens or to antigens on the surface s of pathogens.</a:t>
            </a:r>
          </a:p>
          <a:p>
            <a:pPr>
              <a:buFont typeface="Wingdings" pitchFamily="2" charset="2"/>
              <a:buChar char="v"/>
            </a:pPr>
            <a:r>
              <a:rPr lang="en-US" sz="2000" dirty="0" smtClean="0"/>
              <a:t>The antibodies then signal other parts of the immune system and several types of cells and proteins respond by attacking and destroying invaders.</a:t>
            </a:r>
          </a:p>
          <a:p>
            <a:pPr>
              <a:buFont typeface="Wingdings" pitchFamily="2" charset="2"/>
              <a:buChar char="v"/>
            </a:pPr>
            <a:r>
              <a:rPr lang="en-US" sz="2000" dirty="0" smtClean="0"/>
              <a:t>Plasma cells die after an infection is gone.</a:t>
            </a:r>
          </a:p>
          <a:p>
            <a:pPr>
              <a:buFont typeface="Wingdings" pitchFamily="2" charset="2"/>
              <a:buChar char="v"/>
            </a:pPr>
            <a:r>
              <a:rPr lang="en-US" sz="2000" dirty="0" smtClean="0"/>
              <a:t>Some B cells that recognize a particular antigen remain alive. These are </a:t>
            </a:r>
            <a:r>
              <a:rPr lang="en-US" sz="2000" b="1" dirty="0" smtClean="0"/>
              <a:t>memory B cells</a:t>
            </a:r>
            <a:r>
              <a:rPr lang="en-US" sz="2000" dirty="0" smtClean="0"/>
              <a:t> and they can react quickly if the same pathogen enters the body again.</a:t>
            </a:r>
          </a:p>
          <a:p>
            <a:pPr>
              <a:buFont typeface="Wingdings" pitchFamily="2" charset="2"/>
              <a:buChar char="v"/>
            </a:pPr>
            <a:endParaRPr lang="en-US" sz="2000" dirty="0"/>
          </a:p>
        </p:txBody>
      </p:sp>
      <p:pic>
        <p:nvPicPr>
          <p:cNvPr id="6" name="Content Placeholder 5" descr="img_3-2-5.jpg"/>
          <p:cNvPicPr>
            <a:picLocks noGrp="1" noChangeAspect="1"/>
          </p:cNvPicPr>
          <p:nvPr>
            <p:ph sz="half" idx="2"/>
          </p:nvPr>
        </p:nvPicPr>
        <p:blipFill>
          <a:blip r:embed="rId2" cstate="print"/>
          <a:stretch>
            <a:fillRect/>
          </a:stretch>
        </p:blipFill>
        <p:spPr>
          <a:xfrm>
            <a:off x="5257800" y="1600200"/>
            <a:ext cx="3581400" cy="4495799"/>
          </a:xfrm>
        </p:spPr>
      </p:pic>
      <p:cxnSp>
        <p:nvCxnSpPr>
          <p:cNvPr id="8" name="Straight Arrow Connector 7"/>
          <p:cNvCxnSpPr/>
          <p:nvPr/>
        </p:nvCxnSpPr>
        <p:spPr>
          <a:xfrm>
            <a:off x="1600200" y="1905000"/>
            <a:ext cx="5638800" cy="3048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800600" y="5029200"/>
            <a:ext cx="12954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35.2  Defense Against Infection </a:t>
            </a:r>
            <a:br>
              <a:rPr lang="en-US" b="1" dirty="0" smtClean="0"/>
            </a:br>
            <a:r>
              <a:rPr lang="en-US" b="1" dirty="0" smtClean="0">
                <a:solidFill>
                  <a:srgbClr val="00B050"/>
                </a:solidFill>
              </a:rPr>
              <a:t>The Immune System in Action</a:t>
            </a:r>
            <a:endParaRPr lang="en-US" dirty="0"/>
          </a:p>
        </p:txBody>
      </p:sp>
      <p:sp>
        <p:nvSpPr>
          <p:cNvPr id="3" name="Content Placeholder 2"/>
          <p:cNvSpPr>
            <a:spLocks noGrp="1"/>
          </p:cNvSpPr>
          <p:nvPr>
            <p:ph sz="half" idx="1"/>
          </p:nvPr>
        </p:nvSpPr>
        <p:spPr>
          <a:xfrm>
            <a:off x="152400" y="1600200"/>
            <a:ext cx="4343400" cy="4525963"/>
          </a:xfrm>
        </p:spPr>
        <p:txBody>
          <a:bodyPr>
            <a:normAutofit fontScale="85000" lnSpcReduction="10000"/>
          </a:bodyPr>
          <a:lstStyle/>
          <a:p>
            <a:pPr>
              <a:buFont typeface="Wingdings" pitchFamily="2" charset="2"/>
              <a:buChar char="v"/>
            </a:pPr>
            <a:r>
              <a:rPr lang="en-US" sz="2000" b="1" dirty="0" smtClean="0">
                <a:ln>
                  <a:solidFill>
                    <a:srgbClr val="FFFF00"/>
                  </a:solidFill>
                </a:ln>
              </a:rPr>
              <a:t>Cell-mediated immunity </a:t>
            </a:r>
            <a:r>
              <a:rPr lang="en-US" sz="2000" dirty="0" smtClean="0"/>
              <a:t>is another part of the immune response which depends on the action of macrophages and several types of T cells.</a:t>
            </a:r>
          </a:p>
          <a:p>
            <a:pPr>
              <a:buFont typeface="Wingdings" pitchFamily="2" charset="2"/>
              <a:buChar char="v"/>
            </a:pPr>
            <a:r>
              <a:rPr lang="en-US" sz="2000" dirty="0" smtClean="0"/>
              <a:t>When the </a:t>
            </a:r>
            <a:r>
              <a:rPr lang="en-US" sz="2000" b="1" dirty="0" smtClean="0"/>
              <a:t>macrophage</a:t>
            </a:r>
            <a:r>
              <a:rPr lang="en-US" sz="2000" dirty="0" smtClean="0"/>
              <a:t> consumes the antigen, a signal is sent to circulating T cells called helper T cells, which divide into more T cells.</a:t>
            </a:r>
          </a:p>
          <a:p>
            <a:pPr>
              <a:buFont typeface="Wingdings" pitchFamily="2" charset="2"/>
              <a:buChar char="v"/>
            </a:pPr>
            <a:r>
              <a:rPr lang="en-US" sz="2000" b="1" dirty="0" err="1" smtClean="0"/>
              <a:t>Cytotoxic</a:t>
            </a:r>
            <a:r>
              <a:rPr lang="en-US" sz="2000" b="1" dirty="0" smtClean="0"/>
              <a:t> T cells </a:t>
            </a:r>
            <a:r>
              <a:rPr lang="en-US" sz="2000" dirty="0" smtClean="0"/>
              <a:t>hunt down body cells infected with a particular antigen and kill the cells.</a:t>
            </a:r>
          </a:p>
          <a:p>
            <a:pPr>
              <a:buFont typeface="Wingdings" pitchFamily="2" charset="2"/>
              <a:buChar char="v"/>
            </a:pPr>
            <a:r>
              <a:rPr lang="en-US" sz="2000" b="1" dirty="0" smtClean="0"/>
              <a:t>Memory helper T cells </a:t>
            </a:r>
            <a:r>
              <a:rPr lang="en-US" sz="2000" dirty="0" smtClean="0"/>
              <a:t>enable the immune system to respond quickly if the same pathogen enters the body again.</a:t>
            </a:r>
          </a:p>
          <a:p>
            <a:pPr>
              <a:buFont typeface="Wingdings" pitchFamily="2" charset="2"/>
              <a:buChar char="v"/>
            </a:pPr>
            <a:r>
              <a:rPr lang="en-US" sz="2000" b="1" dirty="0" smtClean="0"/>
              <a:t>Suppressor T cells </a:t>
            </a:r>
            <a:r>
              <a:rPr lang="en-US" sz="2000" dirty="0" smtClean="0"/>
              <a:t>help keep the immune system in check. They inhibit the immune response once an infection is under control.</a:t>
            </a:r>
            <a:endParaRPr lang="en-US" sz="2000" dirty="0"/>
          </a:p>
        </p:txBody>
      </p:sp>
      <p:pic>
        <p:nvPicPr>
          <p:cNvPr id="5" name="Content Placeholder 4" descr="X2604-I-05.png"/>
          <p:cNvPicPr>
            <a:picLocks noGrp="1" noChangeAspect="1"/>
          </p:cNvPicPr>
          <p:nvPr>
            <p:ph sz="half" idx="2"/>
          </p:nvPr>
        </p:nvPicPr>
        <p:blipFill>
          <a:blip r:embed="rId2" cstate="print"/>
          <a:stretch>
            <a:fillRect/>
          </a:stretch>
        </p:blipFill>
        <p:spPr>
          <a:xfrm>
            <a:off x="4648200" y="2057400"/>
            <a:ext cx="4343400" cy="35052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33.2 Blood and the Lymphatic System</a:t>
            </a:r>
            <a:br>
              <a:rPr lang="en-US" b="1" dirty="0" smtClean="0"/>
            </a:br>
            <a:r>
              <a:rPr lang="en-US" b="1" dirty="0" smtClean="0">
                <a:solidFill>
                  <a:srgbClr val="00B050"/>
                </a:solidFill>
              </a:rPr>
              <a:t>The Lymphatic System</a:t>
            </a:r>
            <a:endParaRPr lang="en-US" dirty="0">
              <a:solidFill>
                <a:srgbClr val="00B050"/>
              </a:solidFill>
            </a:endParaRPr>
          </a:p>
        </p:txBody>
      </p:sp>
      <p:sp>
        <p:nvSpPr>
          <p:cNvPr id="5" name="Content Placeholder 4"/>
          <p:cNvSpPr>
            <a:spLocks noGrp="1"/>
          </p:cNvSpPr>
          <p:nvPr>
            <p:ph idx="1"/>
          </p:nvPr>
        </p:nvSpPr>
        <p:spPr>
          <a:xfrm>
            <a:off x="304800" y="1600200"/>
            <a:ext cx="8534400" cy="5029200"/>
          </a:xfrm>
        </p:spPr>
        <p:txBody>
          <a:bodyPr>
            <a:normAutofit fontScale="92500" lnSpcReduction="20000"/>
          </a:bodyPr>
          <a:lstStyle/>
          <a:p>
            <a:pPr>
              <a:buNone/>
            </a:pPr>
            <a:r>
              <a:rPr lang="en-US" b="1" dirty="0" smtClean="0"/>
              <a:t>What is the function of the lymphatic system?</a:t>
            </a:r>
          </a:p>
          <a:p>
            <a:pPr>
              <a:buFont typeface="Wingdings" pitchFamily="2" charset="2"/>
              <a:buChar char="v"/>
            </a:pPr>
            <a:r>
              <a:rPr lang="en-US" sz="2000" b="1" dirty="0" smtClean="0"/>
              <a:t>The </a:t>
            </a:r>
            <a:r>
              <a:rPr lang="en-US" sz="2000" b="1" dirty="0" smtClean="0">
                <a:ln>
                  <a:solidFill>
                    <a:srgbClr val="FFFF00"/>
                  </a:solidFill>
                </a:ln>
              </a:rPr>
              <a:t>Lymphatic System </a:t>
            </a:r>
            <a:r>
              <a:rPr lang="en-US" sz="2000" b="1" dirty="0" smtClean="0"/>
              <a:t>is a network of vessels, nodes, and organs that collects the lymph that leaves capillaries, “screens” it for microorganisms, and returns it to the circulatory system.</a:t>
            </a:r>
          </a:p>
          <a:p>
            <a:pPr>
              <a:buFont typeface="Wingdings" pitchFamily="2" charset="2"/>
              <a:buChar char="v"/>
            </a:pPr>
            <a:r>
              <a:rPr lang="en-US" sz="2000" b="1" dirty="0" smtClean="0">
                <a:ln>
                  <a:solidFill>
                    <a:srgbClr val="FF0000"/>
                  </a:solidFill>
                </a:ln>
              </a:rPr>
              <a:t>The lymphatic system is involved in the absorption of nutrients and in immunity.</a:t>
            </a:r>
          </a:p>
          <a:p>
            <a:pPr>
              <a:buFont typeface="Wingdings" pitchFamily="2" charset="2"/>
              <a:buChar char="v"/>
            </a:pPr>
            <a:r>
              <a:rPr lang="en-US" sz="2000" b="1" dirty="0" smtClean="0"/>
              <a:t>When lymph vessels are blocked due to injury or disease and lymph accumulates in tissues, swelling called edema will occur.</a:t>
            </a:r>
          </a:p>
          <a:p>
            <a:pPr>
              <a:buFont typeface="Wingdings" pitchFamily="2" charset="2"/>
              <a:buChar char="v"/>
            </a:pPr>
            <a:r>
              <a:rPr lang="en-US" sz="2000" b="1" dirty="0" smtClean="0"/>
              <a:t>Lymph vessels run along side the intestines and pick up fats and fat-soluble vitamins from the digestive tract and transport these nutrients into the bloodstream.</a:t>
            </a:r>
          </a:p>
          <a:p>
            <a:pPr>
              <a:buFont typeface="Wingdings" pitchFamily="2" charset="2"/>
              <a:buChar char="v"/>
            </a:pPr>
            <a:r>
              <a:rPr lang="en-US" sz="2000" b="1" dirty="0" smtClean="0"/>
              <a:t>Lymph nodes (small bean-shaped enlargements) are scattered throughout the body. Lymph nodes act as filters, trapping microorganisms, stray cancer cells, and debris. White blood cells inside lymph nodes destroy these substances but if there is a large amount of these trapped microorganisms, the nodes become enlarged.</a:t>
            </a:r>
          </a:p>
          <a:p>
            <a:pPr>
              <a:buFont typeface="Wingdings" pitchFamily="2" charset="2"/>
              <a:buChar char="v"/>
            </a:pPr>
            <a:r>
              <a:rPr lang="en-US" sz="2000" b="1" dirty="0" smtClean="0"/>
              <a:t>Old or damaged blood flows through the spleen, where microorganisms are cleansed from the blood and old or damaged blood cells are removed.</a:t>
            </a:r>
            <a:endParaRPr lang="en-US" sz="2000" b="1"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35.2 Assessment (pg. 1019)</a:t>
            </a:r>
            <a:endParaRPr lang="en-US" dirty="0"/>
          </a:p>
        </p:txBody>
      </p:sp>
      <p:sp>
        <p:nvSpPr>
          <p:cNvPr id="5" name="Content Placeholder 4"/>
          <p:cNvSpPr>
            <a:spLocks noGrp="1"/>
          </p:cNvSpPr>
          <p:nvPr>
            <p:ph idx="1"/>
          </p:nvPr>
        </p:nvSpPr>
        <p:spPr>
          <a:xfrm>
            <a:off x="457200" y="1600200"/>
            <a:ext cx="8229600" cy="5029200"/>
          </a:xfrm>
        </p:spPr>
        <p:txBody>
          <a:bodyPr>
            <a:noAutofit/>
          </a:bodyPr>
          <a:lstStyle/>
          <a:p>
            <a:pPr>
              <a:buFont typeface="Wingdings" pitchFamily="2" charset="2"/>
              <a:buNone/>
            </a:pPr>
            <a:r>
              <a:rPr lang="en-US" sz="1800" b="1" dirty="0" smtClean="0"/>
              <a:t>1a. </a:t>
            </a:r>
            <a:r>
              <a:rPr lang="en-US" sz="1800" b="1" dirty="0" smtClean="0">
                <a:solidFill>
                  <a:srgbClr val="FF0000"/>
                </a:solidFill>
              </a:rPr>
              <a:t>Review</a:t>
            </a:r>
            <a:r>
              <a:rPr lang="en-US" sz="1800" b="1" dirty="0" smtClean="0">
                <a:solidFill>
                  <a:srgbClr val="CC0000"/>
                </a:solidFill>
              </a:rPr>
              <a:t>  </a:t>
            </a:r>
            <a:r>
              <a:rPr lang="en-US" sz="1800" b="1" dirty="0" smtClean="0"/>
              <a:t>List the body’s nonspecific defenses against pathogens.</a:t>
            </a:r>
          </a:p>
          <a:p>
            <a:pPr>
              <a:buFont typeface="Wingdings" pitchFamily="2" charset="2"/>
              <a:buNone/>
            </a:pPr>
            <a:endParaRPr lang="en-US" sz="1800" b="1" dirty="0" smtClean="0"/>
          </a:p>
          <a:p>
            <a:pPr>
              <a:buFont typeface="Wingdings" pitchFamily="2" charset="2"/>
              <a:buNone/>
            </a:pPr>
            <a:r>
              <a:rPr lang="en-US" sz="1800" b="1" dirty="0" smtClean="0"/>
              <a:t>1b. </a:t>
            </a:r>
            <a:r>
              <a:rPr lang="en-US" sz="1800" b="1" dirty="0" smtClean="0">
                <a:solidFill>
                  <a:srgbClr val="FF0000"/>
                </a:solidFill>
              </a:rPr>
              <a:t>Sequence</a:t>
            </a:r>
            <a:r>
              <a:rPr lang="en-US" sz="1800" b="1" dirty="0" smtClean="0"/>
              <a:t>  Describe the steps of the inflammatory response.</a:t>
            </a:r>
          </a:p>
          <a:p>
            <a:pPr>
              <a:buFont typeface="Wingdings" pitchFamily="2" charset="2"/>
              <a:buNone/>
            </a:pPr>
            <a:endParaRPr lang="en-US" sz="1800" b="1" dirty="0" smtClean="0"/>
          </a:p>
          <a:p>
            <a:pPr>
              <a:buFont typeface="Wingdings" pitchFamily="2" charset="2"/>
              <a:buNone/>
            </a:pPr>
            <a:r>
              <a:rPr lang="en-US" sz="1800" b="1" dirty="0" smtClean="0"/>
              <a:t>2a.  </a:t>
            </a:r>
            <a:r>
              <a:rPr lang="en-US" sz="1800" b="1" dirty="0" smtClean="0">
                <a:solidFill>
                  <a:srgbClr val="FF0000"/>
                </a:solidFill>
              </a:rPr>
              <a:t>Review</a:t>
            </a:r>
            <a:r>
              <a:rPr lang="en-US" sz="1800" b="1" dirty="0" smtClean="0">
                <a:solidFill>
                  <a:srgbClr val="CC0000"/>
                </a:solidFill>
              </a:rPr>
              <a:t>  </a:t>
            </a:r>
            <a:r>
              <a:rPr lang="en-US" sz="1800" b="1" dirty="0" smtClean="0"/>
              <a:t>How does the immune system identify a pathogen?</a:t>
            </a:r>
          </a:p>
          <a:p>
            <a:pPr>
              <a:buFont typeface="Wingdings" pitchFamily="2" charset="2"/>
              <a:buNone/>
            </a:pPr>
            <a:r>
              <a:rPr lang="en-US" sz="1800" b="1" dirty="0" smtClean="0"/>
              <a:t>      </a:t>
            </a:r>
          </a:p>
          <a:p>
            <a:pPr>
              <a:buFont typeface="Wingdings" pitchFamily="2" charset="2"/>
              <a:buNone/>
            </a:pPr>
            <a:r>
              <a:rPr lang="en-US" sz="1800" b="1" dirty="0" smtClean="0"/>
              <a:t>2b.  </a:t>
            </a:r>
            <a:r>
              <a:rPr lang="en-US" sz="1800" b="1" dirty="0" smtClean="0">
                <a:solidFill>
                  <a:srgbClr val="FF0000"/>
                </a:solidFill>
              </a:rPr>
              <a:t>Compare and Contrast </a:t>
            </a:r>
            <a:r>
              <a:rPr lang="en-US" sz="1800" b="1" dirty="0" smtClean="0"/>
              <a:t> How are the roles of B and T cells different? How are  </a:t>
            </a:r>
          </a:p>
          <a:p>
            <a:pPr>
              <a:buFont typeface="Wingdings" pitchFamily="2" charset="2"/>
              <a:buNone/>
            </a:pPr>
            <a:r>
              <a:rPr lang="en-US" sz="1800" b="1" dirty="0" smtClean="0"/>
              <a:t>        their roles similar?</a:t>
            </a:r>
          </a:p>
          <a:p>
            <a:pPr>
              <a:buFont typeface="Wingdings" pitchFamily="2" charset="2"/>
              <a:buNone/>
            </a:pPr>
            <a:endParaRPr lang="en-US" sz="1800" b="1" dirty="0" smtClean="0"/>
          </a:p>
          <a:p>
            <a:pPr>
              <a:buFont typeface="Wingdings" pitchFamily="2" charset="2"/>
              <a:buNone/>
            </a:pPr>
            <a:r>
              <a:rPr lang="en-US" sz="1800" b="1" dirty="0" smtClean="0"/>
              <a:t>3a.  </a:t>
            </a:r>
            <a:r>
              <a:rPr lang="en-US" sz="1800" b="1" dirty="0" smtClean="0">
                <a:solidFill>
                  <a:srgbClr val="FF0000"/>
                </a:solidFill>
              </a:rPr>
              <a:t>Review</a:t>
            </a:r>
            <a:r>
              <a:rPr lang="en-US" sz="1800" b="1" dirty="0" smtClean="0"/>
              <a:t>  What are the two main styles of action of the specific immune </a:t>
            </a:r>
          </a:p>
          <a:p>
            <a:pPr>
              <a:buFont typeface="Wingdings" pitchFamily="2" charset="2"/>
              <a:buNone/>
            </a:pPr>
            <a:r>
              <a:rPr lang="en-US" sz="1800" b="1" dirty="0" smtClean="0"/>
              <a:t>        response?</a:t>
            </a:r>
          </a:p>
          <a:p>
            <a:pPr>
              <a:buFont typeface="Wingdings" pitchFamily="2" charset="2"/>
              <a:buNone/>
            </a:pPr>
            <a:endParaRPr lang="en-US" sz="1800" b="1" dirty="0" smtClean="0"/>
          </a:p>
          <a:p>
            <a:pPr>
              <a:buFont typeface="Wingdings" pitchFamily="2" charset="2"/>
              <a:buNone/>
            </a:pPr>
            <a:r>
              <a:rPr lang="en-US" sz="1800" b="1" dirty="0" smtClean="0"/>
              <a:t>3b.  </a:t>
            </a:r>
            <a:r>
              <a:rPr lang="en-US" sz="1800" b="1" dirty="0" smtClean="0">
                <a:solidFill>
                  <a:srgbClr val="FF0000"/>
                </a:solidFill>
              </a:rPr>
              <a:t>Apply Concepts  </a:t>
            </a:r>
            <a:r>
              <a:rPr lang="en-US" sz="1800" b="1" dirty="0" smtClean="0"/>
              <a:t>Why would a disease that destroys helper T cells also compromise the </a:t>
            </a:r>
            <a:r>
              <a:rPr lang="en-US" sz="1800" b="1" dirty="0" err="1" smtClean="0"/>
              <a:t>humoral</a:t>
            </a:r>
            <a:r>
              <a:rPr lang="en-US" sz="1800" b="1" dirty="0" smtClean="0"/>
              <a:t> response?</a:t>
            </a:r>
            <a:endParaRPr lang="en-US" sz="1800" dirty="0" smtClean="0">
              <a:solidFill>
                <a:srgbClr val="800080"/>
              </a:solidFill>
            </a:endParaRPr>
          </a:p>
          <a:p>
            <a:pPr marL="571500" indent="-571500">
              <a:lnSpc>
                <a:spcPct val="80000"/>
              </a:lnSpc>
              <a:buFont typeface="Wingdings" pitchFamily="2" charset="2"/>
              <a:buNone/>
            </a:pPr>
            <a:endParaRPr lang="en-US" sz="1800" b="1" dirty="0" smtClean="0"/>
          </a:p>
          <a:p>
            <a:pPr marL="571500" indent="-571500">
              <a:lnSpc>
                <a:spcPct val="80000"/>
              </a:lnSpc>
              <a:buNone/>
            </a:pPr>
            <a:endParaRPr lang="en-US" sz="1800" b="1" dirty="0" smtClean="0"/>
          </a:p>
          <a:p>
            <a:endParaRPr lang="en-US" sz="1800" dirty="0" smtClean="0"/>
          </a:p>
          <a:p>
            <a:endParaRPr lang="en-US" sz="18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b="1" u="sng" dirty="0" smtClean="0"/>
              <a:t>Chapter 35</a:t>
            </a:r>
            <a:endParaRPr lang="en-US" sz="6000" dirty="0"/>
          </a:p>
        </p:txBody>
      </p:sp>
      <p:sp>
        <p:nvSpPr>
          <p:cNvPr id="5" name="Content Placeholder 4"/>
          <p:cNvSpPr>
            <a:spLocks noGrp="1"/>
          </p:cNvSpPr>
          <p:nvPr>
            <p:ph idx="1"/>
          </p:nvPr>
        </p:nvSpPr>
        <p:spPr/>
        <p:txBody>
          <a:bodyPr>
            <a:normAutofit/>
          </a:bodyPr>
          <a:lstStyle/>
          <a:p>
            <a:pPr>
              <a:buNone/>
            </a:pPr>
            <a:r>
              <a:rPr lang="en-US" sz="4800" b="1" dirty="0" smtClean="0"/>
              <a:t>	  Immune System and Disease</a:t>
            </a:r>
          </a:p>
          <a:p>
            <a:pPr>
              <a:buNone/>
            </a:pPr>
            <a:r>
              <a:rPr lang="en-US" sz="4800" dirty="0" smtClean="0"/>
              <a:t>				     35.3</a:t>
            </a:r>
          </a:p>
          <a:p>
            <a:pPr>
              <a:buNone/>
            </a:pPr>
            <a:r>
              <a:rPr lang="en-US" b="1" dirty="0" smtClean="0"/>
              <a:t>                    Fighting Infectious Disease</a:t>
            </a:r>
          </a:p>
          <a:p>
            <a:pPr>
              <a:buNone/>
            </a:pPr>
            <a:r>
              <a:rPr lang="en-US" b="1" dirty="0" smtClean="0"/>
              <a:t>				</a:t>
            </a:r>
            <a:r>
              <a:rPr lang="en-US" dirty="0" smtClean="0"/>
              <a:t>SC.912.L.17.13</a:t>
            </a:r>
          </a:p>
          <a:p>
            <a:pPr>
              <a:buNone/>
            </a:pPr>
            <a:r>
              <a:rPr lang="en-US" dirty="0" smtClean="0"/>
              <a:t>	Discuss the need for adequate monitoring of environmental parameters when making policy decisions.</a:t>
            </a:r>
          </a:p>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35.3 Immune System and Disease </a:t>
            </a:r>
            <a:br>
              <a:rPr lang="en-US" b="1" dirty="0" smtClean="0"/>
            </a:br>
            <a:r>
              <a:rPr lang="en-US" b="1" dirty="0" smtClean="0">
                <a:solidFill>
                  <a:srgbClr val="00B050"/>
                </a:solidFill>
              </a:rPr>
              <a:t>Fighting Infectious Disease</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sz="4000" dirty="0" smtClean="0"/>
              <a:t>				Key Questions</a:t>
            </a:r>
          </a:p>
          <a:p>
            <a:r>
              <a:rPr lang="en-US" dirty="0" smtClean="0"/>
              <a:t>How do vaccines and externally produced antibodies fight disease?</a:t>
            </a:r>
          </a:p>
          <a:p>
            <a:r>
              <a:rPr lang="en-US" dirty="0" smtClean="0"/>
              <a:t>How do public health measures and medications fight disease?</a:t>
            </a:r>
          </a:p>
          <a:p>
            <a:r>
              <a:rPr lang="en-US" dirty="0" smtClean="0"/>
              <a:t>Why have patterns of infectious disease changed?</a:t>
            </a:r>
          </a:p>
          <a:p>
            <a:pPr>
              <a:buNone/>
            </a:pPr>
            <a:r>
              <a:rPr lang="en-US" dirty="0" smtClean="0"/>
              <a:t>				</a:t>
            </a:r>
            <a:r>
              <a:rPr lang="en-US" sz="4000" dirty="0" smtClean="0"/>
              <a:t>Vocabulary</a:t>
            </a:r>
          </a:p>
          <a:p>
            <a:pPr>
              <a:buNone/>
            </a:pPr>
            <a:r>
              <a:rPr lang="en-US" b="1" dirty="0" smtClean="0">
                <a:ln w="12700">
                  <a:solidFill>
                    <a:srgbClr val="FFFF00"/>
                  </a:solidFill>
                </a:ln>
              </a:rPr>
              <a:t>Vaccination		  </a:t>
            </a:r>
          </a:p>
          <a:p>
            <a:pPr>
              <a:buNone/>
            </a:pPr>
            <a:r>
              <a:rPr lang="en-US" b="1" dirty="0" smtClean="0">
                <a:ln w="12700">
                  <a:solidFill>
                    <a:srgbClr val="FFFF00"/>
                  </a:solidFill>
                </a:ln>
              </a:rPr>
              <a:t>Active immunity</a:t>
            </a:r>
          </a:p>
          <a:p>
            <a:pPr>
              <a:buNone/>
            </a:pPr>
            <a:r>
              <a:rPr lang="en-US" b="1" dirty="0" smtClean="0">
                <a:ln w="12700">
                  <a:solidFill>
                    <a:srgbClr val="FFFF00"/>
                  </a:solidFill>
                </a:ln>
              </a:rPr>
              <a:t>Passive immunity          			   				</a:t>
            </a:r>
          </a:p>
          <a:p>
            <a:pPr>
              <a:buNone/>
            </a:pPr>
            <a:r>
              <a:rPr lang="en-US" b="1" dirty="0" smtClean="0">
                <a:ln w="12700">
                  <a:solidFill>
                    <a:srgbClr val="FFFF00"/>
                  </a:solidFill>
                </a:ln>
              </a:rPr>
              <a:t>				</a:t>
            </a:r>
            <a:r>
              <a:rPr lang="en-US" b="1" dirty="0" smtClean="0">
                <a:ln w="12700">
                  <a:noFill/>
                </a:ln>
              </a:rPr>
              <a:t>Pages 1020 - 1023</a:t>
            </a:r>
            <a:endParaRPr lang="en-US" b="1" dirty="0" smtClean="0">
              <a:ln w="12700">
                <a:solidFill>
                  <a:srgbClr val="FFFF00"/>
                </a:solidFill>
              </a:ln>
            </a:endParaRPr>
          </a:p>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b="1" dirty="0" smtClean="0"/>
              <a:t>35.3 Immune System and Disease </a:t>
            </a:r>
            <a:br>
              <a:rPr lang="en-US" b="1" dirty="0" smtClean="0"/>
            </a:br>
            <a:r>
              <a:rPr lang="en-US" b="1" dirty="0" smtClean="0">
                <a:solidFill>
                  <a:srgbClr val="00B050"/>
                </a:solidFill>
              </a:rPr>
              <a:t>Fighting Infectious Disease</a:t>
            </a:r>
            <a:endParaRPr lang="en-US" dirty="0"/>
          </a:p>
        </p:txBody>
      </p:sp>
      <p:sp>
        <p:nvSpPr>
          <p:cNvPr id="5" name="Content Placeholder 4"/>
          <p:cNvSpPr>
            <a:spLocks noGrp="1"/>
          </p:cNvSpPr>
          <p:nvPr>
            <p:ph idx="1"/>
          </p:nvPr>
        </p:nvSpPr>
        <p:spPr>
          <a:xfrm>
            <a:off x="228600" y="1905000"/>
            <a:ext cx="8763000" cy="4953000"/>
          </a:xfrm>
        </p:spPr>
        <p:txBody>
          <a:bodyPr>
            <a:normAutofit fontScale="77500" lnSpcReduction="20000"/>
          </a:bodyPr>
          <a:lstStyle/>
          <a:p>
            <a:pPr>
              <a:buNone/>
            </a:pPr>
            <a:r>
              <a:rPr lang="en-US" b="1" dirty="0" smtClean="0"/>
              <a:t>How do vaccines and externally produced antibodies</a:t>
            </a:r>
          </a:p>
          <a:p>
            <a:pPr>
              <a:buNone/>
            </a:pPr>
            <a:r>
              <a:rPr lang="en-US" b="1" dirty="0" smtClean="0"/>
              <a:t>fight disease?</a:t>
            </a:r>
            <a:endParaRPr lang="en-US" dirty="0" smtClean="0"/>
          </a:p>
          <a:p>
            <a:pPr>
              <a:buFont typeface="Wingdings" pitchFamily="2" charset="2"/>
              <a:buChar char="v"/>
            </a:pPr>
            <a:r>
              <a:rPr lang="en-US" b="1" dirty="0" smtClean="0">
                <a:ln>
                  <a:solidFill>
                    <a:srgbClr val="FFFF00"/>
                  </a:solidFill>
                </a:ln>
              </a:rPr>
              <a:t>Active Immunity </a:t>
            </a:r>
            <a:r>
              <a:rPr lang="en-US" dirty="0" smtClean="0">
                <a:ln>
                  <a:solidFill>
                    <a:srgbClr val="FF0000"/>
                  </a:solidFill>
                </a:ln>
              </a:rPr>
              <a:t>is the kind of immunity that may develop as a result of natural exposure to an antigen (fighting an infection) or from a deliberate exposure to the antigen (through a vaccine).</a:t>
            </a:r>
          </a:p>
          <a:p>
            <a:pPr>
              <a:buFont typeface="Wingdings" pitchFamily="2" charset="2"/>
              <a:buChar char="v"/>
            </a:pPr>
            <a:r>
              <a:rPr lang="en-US" b="1" dirty="0" smtClean="0">
                <a:ln>
                  <a:solidFill>
                    <a:srgbClr val="FFFF00"/>
                  </a:solidFill>
                </a:ln>
              </a:rPr>
              <a:t>Vaccination </a:t>
            </a:r>
            <a:r>
              <a:rPr lang="en-US" dirty="0" smtClean="0"/>
              <a:t>stimulates the immune system with an antigen. The immune system produces memory B cells and memory T cells that quicken and strengthen the body’s response to repeated infection.</a:t>
            </a:r>
          </a:p>
          <a:p>
            <a:pPr>
              <a:buFont typeface="Wingdings" pitchFamily="2" charset="2"/>
              <a:buChar char="v"/>
            </a:pPr>
            <a:r>
              <a:rPr lang="en-US" b="1" dirty="0" smtClean="0">
                <a:ln>
                  <a:solidFill>
                    <a:srgbClr val="FFFF00"/>
                  </a:solidFill>
                </a:ln>
              </a:rPr>
              <a:t>Passive Immunity </a:t>
            </a:r>
            <a:r>
              <a:rPr lang="en-US" dirty="0" smtClean="0"/>
              <a:t>is where externally produced antibodies are introduced into a person’s blood. Antibodies produced against a pathogen by other individuals or animals can be used to produce temporary immunity.</a:t>
            </a:r>
            <a:endParaRPr lang="en-US" dirty="0"/>
          </a:p>
        </p:txBody>
      </p:sp>
      <p:sp>
        <p:nvSpPr>
          <p:cNvPr id="6" name="TextBox 5"/>
          <p:cNvSpPr txBox="1"/>
          <p:nvPr/>
        </p:nvSpPr>
        <p:spPr>
          <a:xfrm>
            <a:off x="1447800" y="1295400"/>
            <a:ext cx="6248400" cy="523220"/>
          </a:xfrm>
          <a:prstGeom prst="rect">
            <a:avLst/>
          </a:prstGeom>
          <a:noFill/>
        </p:spPr>
        <p:txBody>
          <a:bodyPr wrap="square" rtlCol="0">
            <a:spAutoFit/>
          </a:bodyPr>
          <a:lstStyle/>
          <a:p>
            <a:r>
              <a:rPr lang="en-US" sz="2800" b="1" dirty="0" smtClean="0"/>
              <a:t>                </a:t>
            </a:r>
            <a:r>
              <a:rPr lang="en-US" sz="2800" b="1" dirty="0" smtClean="0">
                <a:solidFill>
                  <a:srgbClr val="00B050"/>
                </a:solidFill>
              </a:rPr>
              <a:t>Acquired Immunity</a:t>
            </a:r>
            <a:endParaRPr lang="en-US" sz="2800" b="1" dirty="0">
              <a:solidFill>
                <a:srgbClr val="00B05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35.3 Immune System and Disease </a:t>
            </a:r>
            <a:br>
              <a:rPr lang="en-US" b="1" dirty="0" smtClean="0"/>
            </a:br>
            <a:r>
              <a:rPr lang="en-US" b="1" dirty="0" smtClean="0">
                <a:solidFill>
                  <a:srgbClr val="00B050"/>
                </a:solidFill>
              </a:rPr>
              <a:t>Fighting Infectious Disease</a:t>
            </a:r>
            <a:endParaRPr lang="en-US" dirty="0"/>
          </a:p>
        </p:txBody>
      </p:sp>
      <p:pic>
        <p:nvPicPr>
          <p:cNvPr id="9" name="Content Placeholder 8" descr="2459676.jpg"/>
          <p:cNvPicPr>
            <a:picLocks noGrp="1" noChangeAspect="1"/>
          </p:cNvPicPr>
          <p:nvPr>
            <p:ph idx="1"/>
          </p:nvPr>
        </p:nvPicPr>
        <p:blipFill>
          <a:blip r:embed="rId2" cstate="print"/>
          <a:stretch>
            <a:fillRect/>
          </a:stretch>
        </p:blipFill>
        <p:spPr>
          <a:xfrm>
            <a:off x="714155" y="1600200"/>
            <a:ext cx="7715690" cy="4525963"/>
          </a:xfrm>
        </p:spPr>
      </p:pic>
      <p:sp>
        <p:nvSpPr>
          <p:cNvPr id="11" name="TextBox 10"/>
          <p:cNvSpPr txBox="1"/>
          <p:nvPr/>
        </p:nvSpPr>
        <p:spPr>
          <a:xfrm>
            <a:off x="5257800" y="1524000"/>
            <a:ext cx="3124200" cy="523220"/>
          </a:xfrm>
          <a:prstGeom prst="rect">
            <a:avLst/>
          </a:prstGeom>
          <a:noFill/>
        </p:spPr>
        <p:txBody>
          <a:bodyPr wrap="square" rtlCol="0">
            <a:spAutoFit/>
          </a:bodyPr>
          <a:lstStyle/>
          <a:p>
            <a:r>
              <a:rPr lang="en-US" sz="2800" b="1" dirty="0" smtClean="0">
                <a:solidFill>
                  <a:srgbClr val="00B050"/>
                </a:solidFill>
              </a:rPr>
              <a:t>Acquired Immunity</a:t>
            </a:r>
            <a:endParaRPr lang="en-US" sz="2800" b="1" dirty="0">
              <a:solidFill>
                <a:srgbClr val="00B050"/>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35.3 Immune System and Disease </a:t>
            </a:r>
            <a:br>
              <a:rPr lang="en-US" b="1" dirty="0" smtClean="0"/>
            </a:br>
            <a:r>
              <a:rPr lang="en-US" b="1" dirty="0" smtClean="0">
                <a:solidFill>
                  <a:srgbClr val="00B050"/>
                </a:solidFill>
              </a:rPr>
              <a:t>Fighting Infectious Disease</a:t>
            </a:r>
            <a:endParaRPr lang="en-US" dirty="0"/>
          </a:p>
        </p:txBody>
      </p:sp>
      <p:pic>
        <p:nvPicPr>
          <p:cNvPr id="6" name="Content Placeholder 5" descr="immunization.jpg"/>
          <p:cNvPicPr>
            <a:picLocks noGrp="1" noChangeAspect="1"/>
          </p:cNvPicPr>
          <p:nvPr>
            <p:ph sz="half" idx="1"/>
          </p:nvPr>
        </p:nvPicPr>
        <p:blipFill>
          <a:blip r:embed="rId2" cstate="print"/>
          <a:stretch>
            <a:fillRect/>
          </a:stretch>
        </p:blipFill>
        <p:spPr>
          <a:xfrm>
            <a:off x="457200" y="2286000"/>
            <a:ext cx="4038600" cy="3962400"/>
          </a:xfrm>
        </p:spPr>
      </p:pic>
      <p:pic>
        <p:nvPicPr>
          <p:cNvPr id="7" name="Content Placeholder 6" descr="Can-antibiotic-cause-gout.jpg"/>
          <p:cNvPicPr>
            <a:picLocks noGrp="1" noChangeAspect="1"/>
          </p:cNvPicPr>
          <p:nvPr>
            <p:ph sz="half" idx="2"/>
          </p:nvPr>
        </p:nvPicPr>
        <p:blipFill>
          <a:blip r:embed="rId3" cstate="print"/>
          <a:stretch>
            <a:fillRect/>
          </a:stretch>
        </p:blipFill>
        <p:spPr>
          <a:xfrm>
            <a:off x="4800600" y="2514600"/>
            <a:ext cx="4038600" cy="3429000"/>
          </a:xfrm>
        </p:spPr>
      </p:pic>
      <p:sp>
        <p:nvSpPr>
          <p:cNvPr id="8" name="TextBox 7"/>
          <p:cNvSpPr txBox="1"/>
          <p:nvPr/>
        </p:nvSpPr>
        <p:spPr>
          <a:xfrm>
            <a:off x="1905000" y="1676400"/>
            <a:ext cx="5791200" cy="584775"/>
          </a:xfrm>
          <a:prstGeom prst="rect">
            <a:avLst/>
          </a:prstGeom>
          <a:noFill/>
        </p:spPr>
        <p:txBody>
          <a:bodyPr wrap="square" rtlCol="0">
            <a:spAutoFit/>
          </a:bodyPr>
          <a:lstStyle/>
          <a:p>
            <a:r>
              <a:rPr lang="en-US" sz="3200" b="1" dirty="0" smtClean="0"/>
              <a:t>         Passive Immunity</a:t>
            </a:r>
            <a:endParaRPr lang="en-US" sz="3200" b="1"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35.3 Immune System and Disease </a:t>
            </a:r>
            <a:br>
              <a:rPr lang="en-US" b="1" dirty="0" smtClean="0"/>
            </a:br>
            <a:r>
              <a:rPr lang="en-US" b="1" dirty="0" smtClean="0">
                <a:solidFill>
                  <a:srgbClr val="00B050"/>
                </a:solidFill>
              </a:rPr>
              <a:t>Fighting Infectious Disease</a:t>
            </a:r>
            <a:endParaRPr lang="en-US" dirty="0"/>
          </a:p>
        </p:txBody>
      </p:sp>
      <p:pic>
        <p:nvPicPr>
          <p:cNvPr id="5" name="Content Placeholder 4" descr="batman-doesnt-like-antibiotics-being-overused.jpg"/>
          <p:cNvPicPr>
            <a:picLocks noGrp="1" noChangeAspect="1"/>
          </p:cNvPicPr>
          <p:nvPr>
            <p:ph sz="half" idx="1"/>
          </p:nvPr>
        </p:nvPicPr>
        <p:blipFill>
          <a:blip r:embed="rId2" cstate="print"/>
          <a:stretch>
            <a:fillRect/>
          </a:stretch>
        </p:blipFill>
        <p:spPr>
          <a:xfrm>
            <a:off x="457200" y="2286000"/>
            <a:ext cx="4038600" cy="3957504"/>
          </a:xfrm>
        </p:spPr>
      </p:pic>
      <p:pic>
        <p:nvPicPr>
          <p:cNvPr id="6" name="Content Placeholder 5" descr="4-misuse-antibiotics.gif"/>
          <p:cNvPicPr>
            <a:picLocks noGrp="1" noChangeAspect="1"/>
          </p:cNvPicPr>
          <p:nvPr>
            <p:ph sz="half" idx="2"/>
          </p:nvPr>
        </p:nvPicPr>
        <p:blipFill>
          <a:blip r:embed="rId3" cstate="print"/>
          <a:stretch>
            <a:fillRect/>
          </a:stretch>
        </p:blipFill>
        <p:spPr>
          <a:xfrm>
            <a:off x="4648200" y="2286000"/>
            <a:ext cx="4038600" cy="3505199"/>
          </a:xfrm>
        </p:spPr>
      </p:pic>
      <p:sp>
        <p:nvSpPr>
          <p:cNvPr id="7" name="TextBox 6"/>
          <p:cNvSpPr txBox="1"/>
          <p:nvPr/>
        </p:nvSpPr>
        <p:spPr>
          <a:xfrm>
            <a:off x="914400" y="1676400"/>
            <a:ext cx="7391400" cy="461665"/>
          </a:xfrm>
          <a:prstGeom prst="rect">
            <a:avLst/>
          </a:prstGeom>
          <a:noFill/>
        </p:spPr>
        <p:txBody>
          <a:bodyPr wrap="square" rtlCol="0">
            <a:spAutoFit/>
          </a:bodyPr>
          <a:lstStyle/>
          <a:p>
            <a:r>
              <a:rPr lang="en-US" sz="2400" b="1" dirty="0" smtClean="0"/>
              <a:t>Misuse of Antibiotics can cause resistance at a later date</a:t>
            </a:r>
            <a:endParaRPr lang="en-US" sz="2400" b="1"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r>
              <a:rPr lang="en-US" b="1" dirty="0" smtClean="0"/>
              <a:t>35.3 Immune System and Disease </a:t>
            </a:r>
            <a:br>
              <a:rPr lang="en-US" b="1" dirty="0" smtClean="0"/>
            </a:br>
            <a:r>
              <a:rPr lang="en-US" b="1" dirty="0" smtClean="0">
                <a:solidFill>
                  <a:srgbClr val="00B050"/>
                </a:solidFill>
              </a:rPr>
              <a:t>Fighting Infectious Disease</a:t>
            </a:r>
            <a:br>
              <a:rPr lang="en-US" b="1" dirty="0" smtClean="0">
                <a:solidFill>
                  <a:srgbClr val="00B050"/>
                </a:solidFill>
              </a:rPr>
            </a:br>
            <a:r>
              <a:rPr lang="en-US" sz="3600" b="1" dirty="0" smtClean="0">
                <a:solidFill>
                  <a:srgbClr val="00B050"/>
                </a:solidFill>
              </a:rPr>
              <a:t>Public Health and Medications</a:t>
            </a:r>
            <a:endParaRPr lang="en-US" sz="3600" dirty="0"/>
          </a:p>
        </p:txBody>
      </p:sp>
      <p:sp>
        <p:nvSpPr>
          <p:cNvPr id="5" name="Content Placeholder 4"/>
          <p:cNvSpPr>
            <a:spLocks noGrp="1"/>
          </p:cNvSpPr>
          <p:nvPr>
            <p:ph idx="1"/>
          </p:nvPr>
        </p:nvSpPr>
        <p:spPr>
          <a:xfrm>
            <a:off x="152400" y="2057400"/>
            <a:ext cx="8991600" cy="4648200"/>
          </a:xfrm>
        </p:spPr>
        <p:txBody>
          <a:bodyPr/>
          <a:lstStyle/>
          <a:p>
            <a:pPr>
              <a:buNone/>
            </a:pPr>
            <a:r>
              <a:rPr lang="en-US" b="1" dirty="0" smtClean="0"/>
              <a:t>How do public health measures and medications</a:t>
            </a:r>
          </a:p>
          <a:p>
            <a:pPr>
              <a:buNone/>
            </a:pPr>
            <a:r>
              <a:rPr lang="en-US" b="1" dirty="0" smtClean="0"/>
              <a:t>fight diseases?</a:t>
            </a:r>
          </a:p>
          <a:p>
            <a:pPr>
              <a:buFont typeface="Wingdings" pitchFamily="2" charset="2"/>
              <a:buChar char="v"/>
            </a:pPr>
            <a:r>
              <a:rPr lang="en-US" dirty="0" smtClean="0"/>
              <a:t>Public health measures help prevent disease by monitoring and regulating food and water supplies, promoting vaccination, and promoting behaviors that avoid infection.</a:t>
            </a:r>
          </a:p>
          <a:p>
            <a:pPr>
              <a:buFont typeface="Wingdings" pitchFamily="2" charset="2"/>
              <a:buChar char="v"/>
            </a:pPr>
            <a:r>
              <a:rPr lang="en-US" dirty="0" smtClean="0"/>
              <a:t>Antibiotics can kill bacteria, and some antiviral medications can slow down viral activity.</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fontScale="90000"/>
          </a:bodyPr>
          <a:lstStyle/>
          <a:p>
            <a:r>
              <a:rPr lang="en-US" b="1" dirty="0" smtClean="0"/>
              <a:t>35.3 Immune System and Disease </a:t>
            </a:r>
            <a:br>
              <a:rPr lang="en-US" b="1" dirty="0" smtClean="0"/>
            </a:br>
            <a:r>
              <a:rPr lang="en-US" b="1" dirty="0" smtClean="0">
                <a:solidFill>
                  <a:srgbClr val="00B050"/>
                </a:solidFill>
              </a:rPr>
              <a:t>Fighting Infectious Disease</a:t>
            </a:r>
            <a:br>
              <a:rPr lang="en-US" b="1" dirty="0" smtClean="0">
                <a:solidFill>
                  <a:srgbClr val="00B050"/>
                </a:solidFill>
              </a:rPr>
            </a:br>
            <a:r>
              <a:rPr lang="en-US" sz="3600" b="1" dirty="0" smtClean="0">
                <a:solidFill>
                  <a:srgbClr val="00B050"/>
                </a:solidFill>
              </a:rPr>
              <a:t>New and Re-Emerging Diseases</a:t>
            </a:r>
            <a:endParaRPr lang="en-US" dirty="0"/>
          </a:p>
        </p:txBody>
      </p:sp>
      <p:sp>
        <p:nvSpPr>
          <p:cNvPr id="3" name="Content Placeholder 2"/>
          <p:cNvSpPr>
            <a:spLocks noGrp="1"/>
          </p:cNvSpPr>
          <p:nvPr>
            <p:ph idx="1"/>
          </p:nvPr>
        </p:nvSpPr>
        <p:spPr>
          <a:xfrm>
            <a:off x="152400" y="1905000"/>
            <a:ext cx="8991600" cy="4800600"/>
          </a:xfrm>
        </p:spPr>
        <p:txBody>
          <a:bodyPr/>
          <a:lstStyle/>
          <a:p>
            <a:pPr>
              <a:buNone/>
            </a:pPr>
            <a:r>
              <a:rPr lang="en-US" b="1" dirty="0" smtClean="0"/>
              <a:t>Why have patterns of infectious diseases changed?</a:t>
            </a:r>
            <a:endParaRPr lang="en-US" dirty="0" smtClean="0"/>
          </a:p>
          <a:p>
            <a:pPr>
              <a:buFont typeface="Wingdings" pitchFamily="2" charset="2"/>
              <a:buChar char="v"/>
            </a:pPr>
            <a:r>
              <a:rPr lang="en-US" dirty="0" smtClean="0"/>
              <a:t>In recent decades, new diseases have appeared, including AIDs, SARS (severe acute respiratory syndrome), hantavirus, </a:t>
            </a:r>
            <a:r>
              <a:rPr lang="en-US" dirty="0" err="1" smtClean="0"/>
              <a:t>monkeypox</a:t>
            </a:r>
            <a:r>
              <a:rPr lang="en-US" dirty="0" smtClean="0"/>
              <a:t>, West Nile virus, Ebola, and avian influenza (“bird flu”).</a:t>
            </a:r>
          </a:p>
          <a:p>
            <a:pPr>
              <a:buFont typeface="Wingdings" pitchFamily="2" charset="2"/>
              <a:buChar char="v"/>
            </a:pPr>
            <a:r>
              <a:rPr lang="en-US" dirty="0" smtClean="0"/>
              <a:t>Other disease that we thought were under control are re-emerging as a threat and spreading to new areas.</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35.3 Immune System and Disease </a:t>
            </a:r>
            <a:br>
              <a:rPr lang="en-US" b="1" dirty="0" smtClean="0"/>
            </a:br>
            <a:r>
              <a:rPr lang="en-US" b="1" dirty="0" smtClean="0">
                <a:solidFill>
                  <a:srgbClr val="00B050"/>
                </a:solidFill>
              </a:rPr>
              <a:t>Fighting Infectious Disease</a:t>
            </a:r>
            <a:br>
              <a:rPr lang="en-US" b="1" dirty="0" smtClean="0">
                <a:solidFill>
                  <a:srgbClr val="00B050"/>
                </a:solidFill>
              </a:rPr>
            </a:br>
            <a:r>
              <a:rPr lang="en-US" sz="3600" b="1" dirty="0" smtClean="0">
                <a:solidFill>
                  <a:srgbClr val="00B050"/>
                </a:solidFill>
              </a:rPr>
              <a:t>New and Re-Emerging Diseases</a:t>
            </a:r>
            <a:endParaRPr lang="en-US" dirty="0"/>
          </a:p>
        </p:txBody>
      </p:sp>
      <p:sp>
        <p:nvSpPr>
          <p:cNvPr id="3" name="Content Placeholder 2"/>
          <p:cNvSpPr>
            <a:spLocks noGrp="1"/>
          </p:cNvSpPr>
          <p:nvPr>
            <p:ph idx="1"/>
          </p:nvPr>
        </p:nvSpPr>
        <p:spPr>
          <a:xfrm>
            <a:off x="457200" y="1676400"/>
            <a:ext cx="8229600" cy="5029200"/>
          </a:xfrm>
        </p:spPr>
        <p:txBody>
          <a:bodyPr>
            <a:normAutofit lnSpcReduction="10000"/>
          </a:bodyPr>
          <a:lstStyle/>
          <a:p>
            <a:pPr>
              <a:buNone/>
            </a:pPr>
            <a:r>
              <a:rPr lang="en-US" sz="1900" b="1" dirty="0" smtClean="0"/>
              <a:t>AIDS</a:t>
            </a:r>
            <a:r>
              <a:rPr lang="en-US" sz="2200" dirty="0" smtClean="0"/>
              <a:t> – </a:t>
            </a:r>
            <a:r>
              <a:rPr lang="en-US" sz="1900" b="1" dirty="0" smtClean="0"/>
              <a:t>Human immunodeficiency virus infection</a:t>
            </a:r>
            <a:r>
              <a:rPr lang="en-US" sz="1900" dirty="0" smtClean="0"/>
              <a:t> / </a:t>
            </a:r>
            <a:r>
              <a:rPr lang="en-US" sz="1900" b="1" dirty="0" smtClean="0"/>
              <a:t>acquired immunodeficiency syndrome</a:t>
            </a:r>
            <a:r>
              <a:rPr lang="en-US" sz="1900" dirty="0" smtClean="0"/>
              <a:t> (</a:t>
            </a:r>
            <a:r>
              <a:rPr lang="en-US" sz="1900" b="1" dirty="0" smtClean="0"/>
              <a:t>HIV/AIDS</a:t>
            </a:r>
            <a:r>
              <a:rPr lang="en-US" sz="1900" dirty="0" smtClean="0"/>
              <a:t>) is a </a:t>
            </a:r>
            <a:r>
              <a:rPr lang="en-US" sz="1900" dirty="0" smtClean="0">
                <a:hlinkClick r:id="rId2" action="ppaction://hlinkfile" tooltip="Disease"/>
              </a:rPr>
              <a:t>disease</a:t>
            </a:r>
            <a:r>
              <a:rPr lang="en-US" sz="1900" dirty="0" smtClean="0"/>
              <a:t> of the human </a:t>
            </a:r>
            <a:r>
              <a:rPr lang="en-US" sz="1900" dirty="0" smtClean="0">
                <a:hlinkClick r:id="rId3" action="ppaction://hlinkfile" tooltip="Immune system"/>
              </a:rPr>
              <a:t>immune system</a:t>
            </a:r>
            <a:r>
              <a:rPr lang="en-US" sz="1900" dirty="0" smtClean="0"/>
              <a:t> caused by infection with </a:t>
            </a:r>
            <a:r>
              <a:rPr lang="en-US" sz="1900" dirty="0" smtClean="0">
                <a:hlinkClick r:id="rId4" action="ppaction://hlinkfile" tooltip="HIV"/>
              </a:rPr>
              <a:t>human immunodeficiency virus</a:t>
            </a:r>
            <a:r>
              <a:rPr lang="en-US" sz="1900" dirty="0" smtClean="0"/>
              <a:t> (HIV).</a:t>
            </a:r>
            <a:r>
              <a:rPr lang="en-US" sz="1900" baseline="30000" dirty="0" smtClean="0"/>
              <a:t> </a:t>
            </a:r>
            <a:r>
              <a:rPr lang="en-US" sz="1900" dirty="0" smtClean="0"/>
              <a:t>HIV is </a:t>
            </a:r>
            <a:r>
              <a:rPr lang="en-US" sz="1900" dirty="0" smtClean="0">
                <a:hlinkClick r:id="rId5" action="ppaction://hlinkfile" tooltip="Transmission (medicine)"/>
              </a:rPr>
              <a:t>transmitted</a:t>
            </a:r>
            <a:r>
              <a:rPr lang="en-US" sz="1900" dirty="0" smtClean="0"/>
              <a:t> primarily via unprotected </a:t>
            </a:r>
            <a:r>
              <a:rPr lang="en-US" sz="1900" dirty="0" smtClean="0">
                <a:hlinkClick r:id="rId6" action="ppaction://hlinkfile" tooltip="Sexual intercourse"/>
              </a:rPr>
              <a:t>sexual intercourse</a:t>
            </a:r>
            <a:r>
              <a:rPr lang="en-US" sz="1900" dirty="0" smtClean="0"/>
              <a:t>, contaminated </a:t>
            </a:r>
            <a:r>
              <a:rPr lang="en-US" sz="1900" dirty="0" smtClean="0">
                <a:hlinkClick r:id="rId7" action="ppaction://hlinkfile" tooltip="Blood transfusion"/>
              </a:rPr>
              <a:t>blood transfusions</a:t>
            </a:r>
            <a:r>
              <a:rPr lang="en-US" sz="1900" dirty="0" smtClean="0"/>
              <a:t>, </a:t>
            </a:r>
            <a:r>
              <a:rPr lang="en-US" sz="1900" dirty="0" smtClean="0">
                <a:hlinkClick r:id="rId8" action="ppaction://hlinkfile" tooltip="Hypodermic needle"/>
              </a:rPr>
              <a:t>hypodermic needles</a:t>
            </a:r>
            <a:r>
              <a:rPr lang="en-US" sz="1900" dirty="0" smtClean="0"/>
              <a:t>, and </a:t>
            </a:r>
            <a:r>
              <a:rPr lang="en-US" sz="1900" dirty="0" smtClean="0">
                <a:hlinkClick r:id="rId9" action="ppaction://hlinkfile" tooltip="Vertical transmission"/>
              </a:rPr>
              <a:t>from mother to child</a:t>
            </a:r>
            <a:r>
              <a:rPr lang="en-US" sz="1900" dirty="0" smtClean="0"/>
              <a:t> during pregnancy, delivery, or breastfeeding.</a:t>
            </a:r>
          </a:p>
          <a:p>
            <a:pPr>
              <a:buNone/>
            </a:pPr>
            <a:r>
              <a:rPr lang="en-US" sz="1900" b="1" dirty="0" smtClean="0"/>
              <a:t>SARS</a:t>
            </a:r>
            <a:r>
              <a:rPr lang="en-US" sz="2200" b="1" dirty="0" smtClean="0"/>
              <a:t> </a:t>
            </a:r>
            <a:r>
              <a:rPr lang="en-US" sz="2200" dirty="0" smtClean="0"/>
              <a:t>– </a:t>
            </a:r>
            <a:r>
              <a:rPr lang="en-US" sz="1900" b="1" dirty="0" smtClean="0"/>
              <a:t>Severe acute respiratory syndrome</a:t>
            </a:r>
            <a:r>
              <a:rPr lang="en-US" sz="1900" dirty="0" smtClean="0"/>
              <a:t> is a viral </a:t>
            </a:r>
            <a:r>
              <a:rPr lang="en-US" sz="1900" dirty="0" smtClean="0">
                <a:hlinkClick r:id="rId10" action="ppaction://hlinkfile" tooltip="Respiratory disease"/>
              </a:rPr>
              <a:t>respiratory disease</a:t>
            </a:r>
            <a:r>
              <a:rPr lang="en-US" sz="1900" dirty="0" smtClean="0"/>
              <a:t> in </a:t>
            </a:r>
            <a:r>
              <a:rPr lang="en-US" sz="1900" dirty="0" smtClean="0">
                <a:hlinkClick r:id="rId11" action="ppaction://hlinkfile" tooltip="Human"/>
              </a:rPr>
              <a:t>humans</a:t>
            </a:r>
            <a:r>
              <a:rPr lang="en-US" sz="1900" dirty="0" smtClean="0"/>
              <a:t> which is caused by the </a:t>
            </a:r>
            <a:r>
              <a:rPr lang="en-US" sz="1900" dirty="0" smtClean="0">
                <a:hlinkClick r:id="rId12" action="ppaction://hlinkfile" tooltip="SARS coronavirus"/>
              </a:rPr>
              <a:t>SARS </a:t>
            </a:r>
            <a:r>
              <a:rPr lang="en-US" sz="1900" dirty="0" err="1" smtClean="0">
                <a:hlinkClick r:id="rId12" action="ppaction://hlinkfile" tooltip="SARS coronavirus"/>
              </a:rPr>
              <a:t>coronavirus</a:t>
            </a:r>
            <a:r>
              <a:rPr lang="en-US" sz="1900" dirty="0" smtClean="0"/>
              <a:t> (SARS-</a:t>
            </a:r>
            <a:r>
              <a:rPr lang="en-US" sz="1900" dirty="0" err="1" smtClean="0"/>
              <a:t>CoV</a:t>
            </a:r>
            <a:r>
              <a:rPr lang="en-US" sz="1900" dirty="0" smtClean="0"/>
              <a:t>). During the outbreak the </a:t>
            </a:r>
            <a:r>
              <a:rPr lang="en-US" sz="1900" dirty="0" smtClean="0">
                <a:hlinkClick r:id="rId13" action="ppaction://hlinkfile" tooltip="Case fatality"/>
              </a:rPr>
              <a:t>fatality</a:t>
            </a:r>
            <a:r>
              <a:rPr lang="en-US" sz="1900" dirty="0" smtClean="0"/>
              <a:t> of SARS was less than 1% for people aged 24 or younger, 6% for those 25 to 44, 15% for those 45 to 64, and more than 50% for those over 65.</a:t>
            </a:r>
            <a:r>
              <a:rPr lang="en-US" sz="1900" baseline="30000" dirty="0" smtClean="0"/>
              <a:t> </a:t>
            </a:r>
            <a:r>
              <a:rPr lang="en-US" sz="1900" dirty="0" smtClean="0"/>
              <a:t>For comparison, the fatality of </a:t>
            </a:r>
            <a:r>
              <a:rPr lang="en-US" sz="1900" dirty="0" smtClean="0">
                <a:hlinkClick r:id="rId14" action="ppaction://hlinkfile" tooltip="Influenza"/>
              </a:rPr>
              <a:t>influenza</a:t>
            </a:r>
            <a:r>
              <a:rPr lang="en-US" sz="1900" dirty="0" smtClean="0"/>
              <a:t> is usually under 0.03% (primarily among the elderly).</a:t>
            </a:r>
          </a:p>
          <a:p>
            <a:pPr>
              <a:buNone/>
            </a:pPr>
            <a:r>
              <a:rPr lang="en-US" sz="1900" b="1" dirty="0" smtClean="0"/>
              <a:t>Hantavirus</a:t>
            </a:r>
            <a:r>
              <a:rPr lang="en-US" sz="1900" dirty="0" smtClean="0"/>
              <a:t> - Humans may be infected with hantaviruses through urine, saliva or contact with rodent waste products. Some hantaviruses cause potentially fatal diseases in humans, such as hemorrhagic fever with renal syndrome (HFRS) and hantavirus pulmonary syndrome (HPS), but others have not been associated with human disease.</a:t>
            </a:r>
            <a:r>
              <a:rPr lang="en-US" sz="1900" baseline="30000" dirty="0" smtClean="0">
                <a:hlinkClick r:id="" action="ppaction://hlinkfile"/>
              </a:rPr>
              <a:t>[1]</a:t>
            </a:r>
            <a:endParaRPr lang="en-US" sz="1900" dirty="0" smtClean="0"/>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33.2 Blood and the Lymphatic System</a:t>
            </a:r>
            <a:br>
              <a:rPr lang="en-US" b="1" dirty="0" smtClean="0"/>
            </a:br>
            <a:r>
              <a:rPr lang="en-US" b="1" dirty="0" smtClean="0">
                <a:solidFill>
                  <a:srgbClr val="00B050"/>
                </a:solidFill>
              </a:rPr>
              <a:t>Circulatory System Diseases</a:t>
            </a:r>
            <a:endParaRPr lang="en-US" dirty="0"/>
          </a:p>
        </p:txBody>
      </p:sp>
      <p:sp>
        <p:nvSpPr>
          <p:cNvPr id="3" name="Content Placeholder 2"/>
          <p:cNvSpPr>
            <a:spLocks noGrp="1"/>
          </p:cNvSpPr>
          <p:nvPr>
            <p:ph idx="1"/>
          </p:nvPr>
        </p:nvSpPr>
        <p:spPr/>
        <p:txBody>
          <a:bodyPr/>
          <a:lstStyle/>
          <a:p>
            <a:pPr>
              <a:buNone/>
            </a:pPr>
            <a:r>
              <a:rPr lang="en-US" b="1" dirty="0" smtClean="0"/>
              <a:t>What are three common circulatory diseases?</a:t>
            </a:r>
            <a:endParaRPr lang="en-US" dirty="0" smtClean="0"/>
          </a:p>
          <a:p>
            <a:pPr>
              <a:buFont typeface="Wingdings" pitchFamily="2" charset="2"/>
              <a:buChar char="v"/>
            </a:pPr>
            <a:r>
              <a:rPr lang="en-US" dirty="0" smtClean="0"/>
              <a:t>Diseases of the circulatory system can progress for years before they are discovered.</a:t>
            </a:r>
          </a:p>
          <a:p>
            <a:pPr>
              <a:buFont typeface="Wingdings" pitchFamily="2" charset="2"/>
              <a:buChar char="v"/>
            </a:pPr>
            <a:r>
              <a:rPr lang="en-US" dirty="0" smtClean="0"/>
              <a:t>The first sign of circulatory problems is often an event that affects the heart or the brain because tissues in these organs begin to die within moments if they lose their oxygen supply.</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b="1" dirty="0" smtClean="0"/>
              <a:t>35.3 Immune System and Disease </a:t>
            </a:r>
            <a:br>
              <a:rPr lang="en-US" b="1" dirty="0" smtClean="0"/>
            </a:br>
            <a:r>
              <a:rPr lang="en-US" b="1" dirty="0" smtClean="0">
                <a:solidFill>
                  <a:srgbClr val="00B050"/>
                </a:solidFill>
              </a:rPr>
              <a:t>Fighting Infectious Disease</a:t>
            </a:r>
            <a:br>
              <a:rPr lang="en-US" b="1" dirty="0" smtClean="0">
                <a:solidFill>
                  <a:srgbClr val="00B050"/>
                </a:solidFill>
              </a:rPr>
            </a:br>
            <a:r>
              <a:rPr lang="en-US" sz="3600" b="1" dirty="0" smtClean="0">
                <a:solidFill>
                  <a:srgbClr val="00B050"/>
                </a:solidFill>
              </a:rPr>
              <a:t>New and Re-Emerging Diseases</a:t>
            </a:r>
            <a:endParaRPr lang="en-US" dirty="0"/>
          </a:p>
        </p:txBody>
      </p:sp>
      <p:sp>
        <p:nvSpPr>
          <p:cNvPr id="3" name="Content Placeholder 2"/>
          <p:cNvSpPr>
            <a:spLocks noGrp="1"/>
          </p:cNvSpPr>
          <p:nvPr>
            <p:ph idx="1"/>
          </p:nvPr>
        </p:nvSpPr>
        <p:spPr>
          <a:xfrm>
            <a:off x="457200" y="1524000"/>
            <a:ext cx="8229600" cy="5181600"/>
          </a:xfrm>
        </p:spPr>
        <p:txBody>
          <a:bodyPr>
            <a:normAutofit fontScale="85000" lnSpcReduction="10000"/>
          </a:bodyPr>
          <a:lstStyle/>
          <a:p>
            <a:pPr>
              <a:buNone/>
            </a:pPr>
            <a:r>
              <a:rPr lang="en-US" sz="2000" b="1" dirty="0" err="1" smtClean="0"/>
              <a:t>Monkeypox</a:t>
            </a:r>
            <a:r>
              <a:rPr lang="en-US" sz="2000" dirty="0" smtClean="0"/>
              <a:t> is an exotic </a:t>
            </a:r>
            <a:r>
              <a:rPr lang="en-US" sz="2000" dirty="0" smtClean="0">
                <a:hlinkClick r:id="rId2" action="ppaction://hlinkfile" tooltip="Infectious disease"/>
              </a:rPr>
              <a:t>infectious disease</a:t>
            </a:r>
            <a:r>
              <a:rPr lang="en-US" sz="2000" dirty="0" smtClean="0"/>
              <a:t> caused by the </a:t>
            </a:r>
            <a:r>
              <a:rPr lang="en-US" sz="2000" dirty="0" err="1" smtClean="0"/>
              <a:t>monkeypox</a:t>
            </a:r>
            <a:r>
              <a:rPr lang="en-US" sz="2000" dirty="0" smtClean="0"/>
              <a:t> virus. The disease was first identified in laboratory </a:t>
            </a:r>
            <a:r>
              <a:rPr lang="en-US" sz="2000" dirty="0" smtClean="0">
                <a:hlinkClick r:id="rId3" action="ppaction://hlinkfile" tooltip="Monkey"/>
              </a:rPr>
              <a:t>monkeys</a:t>
            </a:r>
            <a:r>
              <a:rPr lang="en-US" sz="2000" dirty="0" smtClean="0"/>
              <a:t>, hence its name, but in its natural state it seems to infect </a:t>
            </a:r>
            <a:r>
              <a:rPr lang="en-US" sz="2000" dirty="0" smtClean="0">
                <a:hlinkClick r:id="rId4" action="ppaction://hlinkfile" tooltip="Rodent"/>
              </a:rPr>
              <a:t>rodents</a:t>
            </a:r>
            <a:r>
              <a:rPr lang="en-US" sz="2000" dirty="0" smtClean="0"/>
              <a:t> more often than </a:t>
            </a:r>
            <a:r>
              <a:rPr lang="en-US" sz="2000" dirty="0" smtClean="0">
                <a:hlinkClick r:id="rId5" action="ppaction://hlinkfile" tooltip="Primate"/>
              </a:rPr>
              <a:t>primates</a:t>
            </a:r>
            <a:r>
              <a:rPr lang="en-US" sz="2000" dirty="0" smtClean="0"/>
              <a:t>. </a:t>
            </a:r>
            <a:r>
              <a:rPr lang="en-US" sz="2000" dirty="0" err="1" smtClean="0"/>
              <a:t>Monkeypox</a:t>
            </a:r>
            <a:r>
              <a:rPr lang="en-US" sz="2000" dirty="0" smtClean="0"/>
              <a:t> is usually transmitted to humans from </a:t>
            </a:r>
            <a:r>
              <a:rPr lang="en-US" sz="2000" dirty="0" smtClean="0">
                <a:hlinkClick r:id="rId4" action="ppaction://hlinkfile" tooltip="Rodent"/>
              </a:rPr>
              <a:t>rodents</a:t>
            </a:r>
            <a:r>
              <a:rPr lang="en-US" sz="2000" dirty="0" smtClean="0"/>
              <a:t>, pets, and </a:t>
            </a:r>
            <a:r>
              <a:rPr lang="en-US" sz="2000" dirty="0" smtClean="0">
                <a:hlinkClick r:id="rId5" action="ppaction://hlinkfile" tooltip="Primate"/>
              </a:rPr>
              <a:t>primates</a:t>
            </a:r>
            <a:r>
              <a:rPr lang="en-US" sz="2000" dirty="0" smtClean="0"/>
              <a:t> through contact with the animal's </a:t>
            </a:r>
            <a:r>
              <a:rPr lang="en-US" sz="2000" dirty="0" smtClean="0">
                <a:hlinkClick r:id="rId6" action="ppaction://hlinkfile" tooltip="Blood"/>
              </a:rPr>
              <a:t>blood</a:t>
            </a:r>
            <a:r>
              <a:rPr lang="en-US" sz="2000" dirty="0" smtClean="0"/>
              <a:t> or through a bite.</a:t>
            </a:r>
          </a:p>
          <a:p>
            <a:pPr>
              <a:buNone/>
            </a:pPr>
            <a:r>
              <a:rPr lang="en-US" sz="2000" b="1" dirty="0" smtClean="0"/>
              <a:t>West Nile virus</a:t>
            </a:r>
            <a:r>
              <a:rPr lang="en-US" sz="2000" dirty="0" smtClean="0"/>
              <a:t> (WNV) is a </a:t>
            </a:r>
            <a:r>
              <a:rPr lang="en-US" sz="2000" dirty="0" smtClean="0">
                <a:hlinkClick r:id="rId7" action="ppaction://hlinkfile" tooltip="Mosquito-borne disease"/>
              </a:rPr>
              <a:t>mosquito-borne</a:t>
            </a:r>
            <a:r>
              <a:rPr lang="en-US" sz="2000" dirty="0" smtClean="0"/>
              <a:t> </a:t>
            </a:r>
            <a:r>
              <a:rPr lang="en-US" sz="2000" dirty="0" err="1" smtClean="0">
                <a:hlinkClick r:id="rId8" action="ppaction://hlinkfile" tooltip="Zoonotic"/>
              </a:rPr>
              <a:t>zoonotic</a:t>
            </a:r>
            <a:r>
              <a:rPr lang="en-US" sz="2000" dirty="0" smtClean="0"/>
              <a:t> </a:t>
            </a:r>
            <a:r>
              <a:rPr lang="en-US" sz="2000" dirty="0" err="1" smtClean="0">
                <a:hlinkClick r:id="rId9" action="ppaction://hlinkfile" tooltip="Arbovirus"/>
              </a:rPr>
              <a:t>arbovirus</a:t>
            </a:r>
            <a:r>
              <a:rPr lang="en-US" sz="2000" dirty="0" smtClean="0"/>
              <a:t> belonging to the </a:t>
            </a:r>
            <a:r>
              <a:rPr lang="en-US" sz="2000" dirty="0" smtClean="0">
                <a:hlinkClick r:id="rId10" action="ppaction://hlinkfile" tooltip="Genus"/>
              </a:rPr>
              <a:t>genus</a:t>
            </a:r>
            <a:r>
              <a:rPr lang="en-US" sz="2000" dirty="0" smtClean="0"/>
              <a:t> </a:t>
            </a:r>
            <a:r>
              <a:rPr lang="en-US" sz="2000" dirty="0" err="1" smtClean="0"/>
              <a:t>Flavivirus</a:t>
            </a:r>
            <a:r>
              <a:rPr lang="en-US" sz="2000" dirty="0" smtClean="0"/>
              <a:t> in the </a:t>
            </a:r>
            <a:r>
              <a:rPr lang="en-US" sz="2000" dirty="0" smtClean="0">
                <a:hlinkClick r:id="rId11" action="ppaction://hlinkfile" tooltip="Family (biology)"/>
              </a:rPr>
              <a:t>family</a:t>
            </a:r>
            <a:r>
              <a:rPr lang="en-US" sz="2000" dirty="0" smtClean="0"/>
              <a:t> </a:t>
            </a:r>
            <a:r>
              <a:rPr lang="en-US" sz="2000" i="1" dirty="0" err="1" smtClean="0">
                <a:hlinkClick r:id="rId12" action="ppaction://hlinkfile" tooltip="Flaviviridae"/>
              </a:rPr>
              <a:t>Flaviviridae</a:t>
            </a:r>
            <a:r>
              <a:rPr lang="en-US" sz="2000" i="1" dirty="0" smtClean="0"/>
              <a:t>. </a:t>
            </a:r>
            <a:r>
              <a:rPr lang="en-US" sz="2000" dirty="0" smtClean="0"/>
              <a:t>The main mode of WNV transmission is via various </a:t>
            </a:r>
            <a:r>
              <a:rPr lang="en-US" sz="2000" dirty="0" smtClean="0">
                <a:hlinkClick r:id="rId13" action="ppaction://hlinkfile" tooltip="Species"/>
              </a:rPr>
              <a:t>species</a:t>
            </a:r>
            <a:r>
              <a:rPr lang="en-US" sz="2000" dirty="0" smtClean="0"/>
              <a:t> of </a:t>
            </a:r>
            <a:r>
              <a:rPr lang="en-US" sz="2000" dirty="0" smtClean="0">
                <a:hlinkClick r:id="rId14" action="ppaction://hlinkfile" tooltip="Mosquito"/>
              </a:rPr>
              <a:t>mosquitoes</a:t>
            </a:r>
            <a:r>
              <a:rPr lang="en-US" sz="2000" dirty="0" smtClean="0"/>
              <a:t> which are the prime </a:t>
            </a:r>
            <a:r>
              <a:rPr lang="en-US" sz="2000" dirty="0" smtClean="0">
                <a:hlinkClick r:id="rId15" action="ppaction://hlinkfile" tooltip="Vector (epidemiology)"/>
              </a:rPr>
              <a:t>vector</a:t>
            </a:r>
            <a:r>
              <a:rPr lang="en-US" sz="2000" dirty="0" smtClean="0"/>
              <a:t>, with </a:t>
            </a:r>
            <a:r>
              <a:rPr lang="en-US" sz="2000" dirty="0" smtClean="0">
                <a:hlinkClick r:id="rId16" action="ppaction://hlinkfile" tooltip="Bird"/>
              </a:rPr>
              <a:t>birds</a:t>
            </a:r>
            <a:r>
              <a:rPr lang="en-US" sz="2000" dirty="0" smtClean="0"/>
              <a:t> being the most commonly infected animal and serving as the prime </a:t>
            </a:r>
            <a:r>
              <a:rPr lang="en-US" sz="2000" dirty="0" smtClean="0">
                <a:hlinkClick r:id="rId17" action="ppaction://hlinkfile" tooltip="Host (biology)"/>
              </a:rPr>
              <a:t>reservoir host</a:t>
            </a:r>
            <a:r>
              <a:rPr lang="en-US" sz="2000" dirty="0" smtClean="0"/>
              <a:t> .</a:t>
            </a:r>
          </a:p>
          <a:p>
            <a:pPr>
              <a:buNone/>
            </a:pPr>
            <a:r>
              <a:rPr lang="en-US" sz="2000" b="1" dirty="0" smtClean="0"/>
              <a:t>Ebola </a:t>
            </a:r>
            <a:r>
              <a:rPr lang="en-US" sz="2000" dirty="0" smtClean="0"/>
              <a:t>- Ebola is caused by an infection with the Ebola virus. There are four identified subtypes of Ebola virus: Ebola-Zaire, Ebola-Sudan, Ebola-Ivory Coast, and Ebola-Reston. All but the Ebola-Reston subtype are known to have caused disease in humans. There are no other known causes of Ebola. Human-to-human transmission of Ebola occurs through direct contact with patients who have Ebola, or their body fluids (such as blood or secretions. Researchers believe that the Ebola virus lives in an animal host that is native to the African continent.</a:t>
            </a:r>
          </a:p>
          <a:p>
            <a:pPr>
              <a:buNone/>
            </a:pPr>
            <a:r>
              <a:rPr lang="en-US" sz="2000" dirty="0" smtClean="0"/>
              <a:t>Avian influenza (bird flu) - refers to "</a:t>
            </a:r>
            <a:r>
              <a:rPr lang="en-US" sz="2000" dirty="0" smtClean="0">
                <a:hlinkClick r:id="rId18" action="ppaction://hlinkfile" tooltip="Influenza"/>
              </a:rPr>
              <a:t>influenza</a:t>
            </a:r>
            <a:r>
              <a:rPr lang="en-US" sz="2000" dirty="0" smtClean="0"/>
              <a:t> caused by </a:t>
            </a:r>
            <a:r>
              <a:rPr lang="en-US" sz="2000" dirty="0" smtClean="0">
                <a:hlinkClick r:id="rId19" action="ppaction://hlinkfile" tooltip="Virus"/>
              </a:rPr>
              <a:t>viruses</a:t>
            </a:r>
            <a:r>
              <a:rPr lang="en-US" sz="2000" dirty="0" smtClean="0"/>
              <a:t> adapted to </a:t>
            </a:r>
            <a:r>
              <a:rPr lang="en-US" sz="2000" dirty="0" smtClean="0">
                <a:hlinkClick r:id="rId16" action="ppaction://hlinkfile" tooltip="Bird"/>
              </a:rPr>
              <a:t>birds</a:t>
            </a:r>
            <a:r>
              <a:rPr lang="en-US" sz="2000" dirty="0" smtClean="0"/>
              <a:t>."</a:t>
            </a:r>
            <a:r>
              <a:rPr lang="en-US" sz="2000" baseline="30000" dirty="0" smtClean="0">
                <a:hlinkClick r:id="" action="ppaction://hlinkfile"/>
              </a:rPr>
              <a:t>[1][2][3][4][5][6][7]</a:t>
            </a:r>
            <a:r>
              <a:rPr lang="en-US" sz="2000" dirty="0" smtClean="0"/>
              <a:t> The version with the greatest concern is </a:t>
            </a:r>
            <a:r>
              <a:rPr lang="en-US" sz="2000" b="1" dirty="0" smtClean="0"/>
              <a:t>highly pathogenic avian influenza</a:t>
            </a:r>
            <a:r>
              <a:rPr lang="en-US" sz="2000" dirty="0" smtClean="0"/>
              <a:t> (</a:t>
            </a:r>
            <a:r>
              <a:rPr lang="en-US" sz="2000" b="1" dirty="0" smtClean="0"/>
              <a:t>HPAI</a:t>
            </a:r>
            <a:r>
              <a:rPr lang="en-US" sz="2000" dirty="0" smtClean="0"/>
              <a:t>). “Bird Flu” refers to an illness caused by any of many different strains of influenza viruses that have adapted to a specific host. All known viruses that cause influenza in birds belong to the species </a:t>
            </a:r>
            <a:r>
              <a:rPr lang="en-US" sz="2000" i="1" dirty="0" smtClean="0">
                <a:hlinkClick r:id="rId20" action="ppaction://hlinkfile" tooltip="Influenzavirus A"/>
              </a:rPr>
              <a:t>influenza A virus</a:t>
            </a:r>
            <a:r>
              <a:rPr lang="en-US" sz="2000" dirty="0" smtClean="0"/>
              <a:t> .</a:t>
            </a:r>
          </a:p>
          <a:p>
            <a:pPr>
              <a:buNone/>
            </a:pPr>
            <a:endParaRPr lang="en-US" sz="2000" dirty="0" smtClean="0"/>
          </a:p>
          <a:p>
            <a:pPr>
              <a:buNone/>
            </a:pPr>
            <a:endParaRPr lang="en-US" sz="20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35.3 Immune System and Disease </a:t>
            </a:r>
            <a:br>
              <a:rPr lang="en-US" b="1" dirty="0" smtClean="0"/>
            </a:br>
            <a:r>
              <a:rPr lang="en-US" b="1" dirty="0" smtClean="0">
                <a:solidFill>
                  <a:srgbClr val="00B050"/>
                </a:solidFill>
              </a:rPr>
              <a:t>Fighting Infectious Disease</a:t>
            </a:r>
            <a:br>
              <a:rPr lang="en-US" b="1" dirty="0" smtClean="0">
                <a:solidFill>
                  <a:srgbClr val="00B050"/>
                </a:solidFill>
              </a:rPr>
            </a:br>
            <a:r>
              <a:rPr lang="en-US" sz="3600" b="1" dirty="0" smtClean="0">
                <a:solidFill>
                  <a:srgbClr val="00B050"/>
                </a:solidFill>
              </a:rPr>
              <a:t>New and Re-Emerging Diseases</a:t>
            </a:r>
            <a:endParaRPr lang="en-US" dirty="0"/>
          </a:p>
        </p:txBody>
      </p:sp>
      <p:sp>
        <p:nvSpPr>
          <p:cNvPr id="6" name="Text Placeholder 5"/>
          <p:cNvSpPr>
            <a:spLocks noGrp="1"/>
          </p:cNvSpPr>
          <p:nvPr>
            <p:ph type="body" idx="1"/>
          </p:nvPr>
        </p:nvSpPr>
        <p:spPr>
          <a:xfrm>
            <a:off x="457200" y="1905000"/>
            <a:ext cx="4040188" cy="685799"/>
          </a:xfrm>
        </p:spPr>
        <p:txBody>
          <a:bodyPr>
            <a:normAutofit fontScale="85000" lnSpcReduction="20000"/>
          </a:bodyPr>
          <a:lstStyle/>
          <a:p>
            <a:r>
              <a:rPr lang="en-US" dirty="0" smtClean="0">
                <a:solidFill>
                  <a:srgbClr val="FF0000"/>
                </a:solidFill>
              </a:rPr>
              <a:t>       Changing Interactions with   </a:t>
            </a:r>
          </a:p>
          <a:p>
            <a:r>
              <a:rPr lang="en-US" dirty="0" smtClean="0">
                <a:solidFill>
                  <a:srgbClr val="FF0000"/>
                </a:solidFill>
              </a:rPr>
              <a:t>                         Animals</a:t>
            </a:r>
            <a:endParaRPr lang="en-US" dirty="0">
              <a:solidFill>
                <a:srgbClr val="FF0000"/>
              </a:solidFill>
            </a:endParaRPr>
          </a:p>
        </p:txBody>
      </p:sp>
      <p:sp>
        <p:nvSpPr>
          <p:cNvPr id="4" name="Content Placeholder 3"/>
          <p:cNvSpPr>
            <a:spLocks noGrp="1"/>
          </p:cNvSpPr>
          <p:nvPr>
            <p:ph sz="half" idx="2"/>
          </p:nvPr>
        </p:nvSpPr>
        <p:spPr>
          <a:xfrm>
            <a:off x="457200" y="2590799"/>
            <a:ext cx="4040188" cy="3535363"/>
          </a:xfrm>
        </p:spPr>
        <p:txBody>
          <a:bodyPr>
            <a:normAutofit/>
          </a:bodyPr>
          <a:lstStyle/>
          <a:p>
            <a:pPr>
              <a:buNone/>
            </a:pPr>
            <a:r>
              <a:rPr lang="en-US" dirty="0" smtClean="0"/>
              <a:t>	</a:t>
            </a:r>
            <a:r>
              <a:rPr lang="en-US" b="1" dirty="0" smtClean="0"/>
              <a:t>Two major reasons for the emergence of new diseases are the ongoing merging of human and animal habitats and the increase in the exotic animal trade.</a:t>
            </a:r>
            <a:endParaRPr lang="en-US" b="1" dirty="0"/>
          </a:p>
        </p:txBody>
      </p:sp>
      <p:sp>
        <p:nvSpPr>
          <p:cNvPr id="7" name="Text Placeholder 6"/>
          <p:cNvSpPr>
            <a:spLocks noGrp="1"/>
          </p:cNvSpPr>
          <p:nvPr>
            <p:ph type="body" sz="quarter" idx="3"/>
          </p:nvPr>
        </p:nvSpPr>
        <p:spPr>
          <a:xfrm>
            <a:off x="4645025" y="1676400"/>
            <a:ext cx="4041775" cy="838199"/>
          </a:xfrm>
        </p:spPr>
        <p:txBody>
          <a:bodyPr/>
          <a:lstStyle/>
          <a:p>
            <a:r>
              <a:rPr lang="en-US" dirty="0" smtClean="0"/>
              <a:t>      </a:t>
            </a:r>
            <a:r>
              <a:rPr lang="en-US" dirty="0" smtClean="0">
                <a:solidFill>
                  <a:srgbClr val="FF0000"/>
                </a:solidFill>
              </a:rPr>
              <a:t>Misuse of Medications</a:t>
            </a:r>
            <a:endParaRPr lang="en-US" dirty="0">
              <a:solidFill>
                <a:srgbClr val="FF0000"/>
              </a:solidFill>
            </a:endParaRPr>
          </a:p>
        </p:txBody>
      </p:sp>
      <p:sp>
        <p:nvSpPr>
          <p:cNvPr id="5" name="Content Placeholder 4"/>
          <p:cNvSpPr>
            <a:spLocks noGrp="1"/>
          </p:cNvSpPr>
          <p:nvPr>
            <p:ph sz="quarter" idx="4"/>
          </p:nvPr>
        </p:nvSpPr>
        <p:spPr>
          <a:xfrm>
            <a:off x="4645025" y="2590799"/>
            <a:ext cx="4041775" cy="3535363"/>
          </a:xfrm>
        </p:spPr>
        <p:txBody>
          <a:bodyPr>
            <a:normAutofit fontScale="92500" lnSpcReduction="10000"/>
          </a:bodyPr>
          <a:lstStyle/>
          <a:p>
            <a:pPr>
              <a:buNone/>
            </a:pPr>
            <a:r>
              <a:rPr lang="en-US" dirty="0" smtClean="0"/>
              <a:t>	</a:t>
            </a:r>
            <a:r>
              <a:rPr lang="en-US" b="1" dirty="0" smtClean="0"/>
              <a:t>Misuse of medications has led to the re-emergence of diseases that many people thought were under control.</a:t>
            </a:r>
          </a:p>
          <a:p>
            <a:pPr>
              <a:buNone/>
            </a:pPr>
            <a:r>
              <a:rPr lang="en-US" b="1" dirty="0" smtClean="0"/>
              <a:t>	</a:t>
            </a:r>
            <a:r>
              <a:rPr lang="en-US" b="1" dirty="0" smtClean="0">
                <a:ln>
                  <a:solidFill>
                    <a:srgbClr val="FF0000"/>
                  </a:solidFill>
                </a:ln>
              </a:rPr>
              <a:t>Many diseases are evolving a resistance to a variety of antibiotics; others are making a comeback, such as </a:t>
            </a:r>
            <a:r>
              <a:rPr lang="en-US" b="1" u="sng" dirty="0" smtClean="0">
                <a:ln>
                  <a:solidFill>
                    <a:srgbClr val="FF0000"/>
                  </a:solidFill>
                </a:ln>
              </a:rPr>
              <a:t>tuberculosis</a:t>
            </a:r>
            <a:r>
              <a:rPr lang="en-US" b="1" dirty="0" smtClean="0">
                <a:ln>
                  <a:solidFill>
                    <a:srgbClr val="FF0000"/>
                  </a:solidFill>
                </a:ln>
              </a:rPr>
              <a:t>, because people are not getting proper vaccinations.</a:t>
            </a:r>
            <a:endParaRPr lang="en-US" b="1" dirty="0">
              <a:ln>
                <a:solidFill>
                  <a:srgbClr val="FF0000"/>
                </a:solidFill>
              </a:ln>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b="1" dirty="0" smtClean="0"/>
              <a:t>35.3 Immune System and Disease </a:t>
            </a:r>
            <a:br>
              <a:rPr lang="en-US" b="1" dirty="0" smtClean="0"/>
            </a:br>
            <a:r>
              <a:rPr lang="en-US" b="1" dirty="0" smtClean="0">
                <a:solidFill>
                  <a:srgbClr val="00B050"/>
                </a:solidFill>
              </a:rPr>
              <a:t>Fighting Infectious Disease</a:t>
            </a:r>
            <a:br>
              <a:rPr lang="en-US" b="1" dirty="0" smtClean="0">
                <a:solidFill>
                  <a:srgbClr val="00B050"/>
                </a:solidFill>
              </a:rPr>
            </a:br>
            <a:r>
              <a:rPr lang="en-US" sz="3600" b="1" dirty="0" smtClean="0">
                <a:solidFill>
                  <a:srgbClr val="00B050"/>
                </a:solidFill>
              </a:rPr>
              <a:t>New and Re-Emerging Diseases</a:t>
            </a:r>
            <a:endParaRPr lang="en-US" dirty="0"/>
          </a:p>
        </p:txBody>
      </p:sp>
      <p:pic>
        <p:nvPicPr>
          <p:cNvPr id="8" name="Content Placeholder 7" descr="emerging-disease-timeline.jpg"/>
          <p:cNvPicPr>
            <a:picLocks noGrp="1" noChangeAspect="1"/>
          </p:cNvPicPr>
          <p:nvPr>
            <p:ph idx="1"/>
          </p:nvPr>
        </p:nvPicPr>
        <p:blipFill>
          <a:blip r:embed="rId2" cstate="print"/>
          <a:stretch>
            <a:fillRect/>
          </a:stretch>
        </p:blipFill>
        <p:spPr>
          <a:xfrm>
            <a:off x="1600200" y="1676400"/>
            <a:ext cx="5257800" cy="4038600"/>
          </a:xfrm>
        </p:spPr>
      </p:pic>
      <p:sp>
        <p:nvSpPr>
          <p:cNvPr id="9" name="TextBox 8"/>
          <p:cNvSpPr txBox="1"/>
          <p:nvPr/>
        </p:nvSpPr>
        <p:spPr>
          <a:xfrm>
            <a:off x="1524000" y="5638800"/>
            <a:ext cx="6400800" cy="646331"/>
          </a:xfrm>
          <a:prstGeom prst="rect">
            <a:avLst/>
          </a:prstGeom>
          <a:noFill/>
        </p:spPr>
        <p:txBody>
          <a:bodyPr wrap="square" rtlCol="0">
            <a:spAutoFit/>
          </a:bodyPr>
          <a:lstStyle/>
          <a:p>
            <a:r>
              <a:rPr lang="en-US" dirty="0" smtClean="0"/>
              <a:t>1975 – Lyme Disease first documented in the U.S.</a:t>
            </a:r>
          </a:p>
          <a:p>
            <a:r>
              <a:rPr lang="en-US" dirty="0" smtClean="0"/>
              <a:t>1976 – First outbreak of Ebola in the Congo</a:t>
            </a:r>
            <a:endParaRPr lang="en-US" dirty="0"/>
          </a:p>
        </p:txBody>
      </p:sp>
      <p:sp>
        <p:nvSpPr>
          <p:cNvPr id="10" name="TextBox 9"/>
          <p:cNvSpPr txBox="1"/>
          <p:nvPr/>
        </p:nvSpPr>
        <p:spPr>
          <a:xfrm>
            <a:off x="152400" y="4648200"/>
            <a:ext cx="1524000" cy="553998"/>
          </a:xfrm>
          <a:prstGeom prst="rect">
            <a:avLst/>
          </a:prstGeom>
          <a:noFill/>
        </p:spPr>
        <p:txBody>
          <a:bodyPr wrap="square" rtlCol="0">
            <a:spAutoFit/>
          </a:bodyPr>
          <a:lstStyle/>
          <a:p>
            <a:r>
              <a:rPr lang="en-US" sz="1000" b="1" dirty="0" smtClean="0"/>
              <a:t>Bovine spongiform encephalopathy</a:t>
            </a:r>
          </a:p>
          <a:p>
            <a:r>
              <a:rPr lang="en-US" sz="1000" b="1" dirty="0" smtClean="0"/>
              <a:t>(mad cow disease)</a:t>
            </a:r>
            <a:endParaRPr lang="en-US" sz="1000" b="1" dirty="0"/>
          </a:p>
        </p:txBody>
      </p:sp>
      <p:cxnSp>
        <p:nvCxnSpPr>
          <p:cNvPr id="12" name="Straight Arrow Connector 11"/>
          <p:cNvCxnSpPr/>
          <p:nvPr/>
        </p:nvCxnSpPr>
        <p:spPr>
          <a:xfrm>
            <a:off x="1295400" y="4800600"/>
            <a:ext cx="4572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35.3 Assessment (pg. 1022)</a:t>
            </a:r>
            <a:endParaRPr lang="en-US" dirty="0"/>
          </a:p>
        </p:txBody>
      </p:sp>
      <p:sp>
        <p:nvSpPr>
          <p:cNvPr id="5" name="Content Placeholder 4"/>
          <p:cNvSpPr>
            <a:spLocks noGrp="1"/>
          </p:cNvSpPr>
          <p:nvPr>
            <p:ph idx="1"/>
          </p:nvPr>
        </p:nvSpPr>
        <p:spPr>
          <a:xfrm>
            <a:off x="457200" y="1600200"/>
            <a:ext cx="8229600" cy="5029200"/>
          </a:xfrm>
        </p:spPr>
        <p:txBody>
          <a:bodyPr>
            <a:noAutofit/>
          </a:bodyPr>
          <a:lstStyle/>
          <a:p>
            <a:pPr>
              <a:buFont typeface="Wingdings" pitchFamily="2" charset="2"/>
              <a:buNone/>
            </a:pPr>
            <a:r>
              <a:rPr lang="en-US" sz="1800" b="1" dirty="0" smtClean="0"/>
              <a:t>1a. </a:t>
            </a:r>
            <a:r>
              <a:rPr lang="en-US" sz="1800" b="1" dirty="0" smtClean="0">
                <a:solidFill>
                  <a:srgbClr val="FF0000"/>
                </a:solidFill>
              </a:rPr>
              <a:t>Review</a:t>
            </a:r>
            <a:r>
              <a:rPr lang="en-US" sz="1800" b="1" dirty="0" smtClean="0">
                <a:solidFill>
                  <a:srgbClr val="CC0000"/>
                </a:solidFill>
              </a:rPr>
              <a:t>  </a:t>
            </a:r>
            <a:r>
              <a:rPr lang="en-US" sz="1800" b="1" dirty="0" smtClean="0"/>
              <a:t>Explain how vaccinations and externally produced antibodies help the immune system fight disease..</a:t>
            </a:r>
          </a:p>
          <a:p>
            <a:pPr>
              <a:buFont typeface="Wingdings" pitchFamily="2" charset="2"/>
              <a:buNone/>
            </a:pPr>
            <a:endParaRPr lang="en-US" sz="1800" b="1" dirty="0" smtClean="0"/>
          </a:p>
          <a:p>
            <a:pPr>
              <a:buFont typeface="Wingdings" pitchFamily="2" charset="2"/>
              <a:buNone/>
            </a:pPr>
            <a:r>
              <a:rPr lang="en-US" sz="1800" b="1" dirty="0" smtClean="0"/>
              <a:t>1b. </a:t>
            </a:r>
            <a:r>
              <a:rPr lang="en-US" sz="1800" b="1" dirty="0" smtClean="0">
                <a:solidFill>
                  <a:srgbClr val="FF0000"/>
                </a:solidFill>
              </a:rPr>
              <a:t>Compare and Contrast</a:t>
            </a:r>
            <a:r>
              <a:rPr lang="en-US" sz="1800" b="1" dirty="0" smtClean="0"/>
              <a:t>  Describe the difference between active and passive immunity.</a:t>
            </a:r>
          </a:p>
          <a:p>
            <a:pPr>
              <a:buFont typeface="Wingdings" pitchFamily="2" charset="2"/>
              <a:buNone/>
            </a:pPr>
            <a:endParaRPr lang="en-US" sz="1800" b="1" dirty="0" smtClean="0"/>
          </a:p>
          <a:p>
            <a:pPr>
              <a:buFont typeface="Wingdings" pitchFamily="2" charset="2"/>
              <a:buNone/>
            </a:pPr>
            <a:r>
              <a:rPr lang="en-US" sz="1800" b="1" dirty="0" smtClean="0"/>
              <a:t>2a.  </a:t>
            </a:r>
            <a:r>
              <a:rPr lang="en-US" sz="1800" b="1" dirty="0" smtClean="0">
                <a:solidFill>
                  <a:srgbClr val="FF0000"/>
                </a:solidFill>
              </a:rPr>
              <a:t>Review</a:t>
            </a:r>
            <a:r>
              <a:rPr lang="en-US" sz="1800" b="1" dirty="0" smtClean="0">
                <a:solidFill>
                  <a:srgbClr val="CC0000"/>
                </a:solidFill>
              </a:rPr>
              <a:t>  </a:t>
            </a:r>
            <a:r>
              <a:rPr lang="en-US" sz="1800" b="1" dirty="0" smtClean="0"/>
              <a:t>What are the goals of public health measures?</a:t>
            </a:r>
          </a:p>
          <a:p>
            <a:pPr>
              <a:buFont typeface="Wingdings" pitchFamily="2" charset="2"/>
              <a:buNone/>
            </a:pPr>
            <a:r>
              <a:rPr lang="en-US" sz="1800" b="1" dirty="0" smtClean="0"/>
              <a:t>      </a:t>
            </a:r>
          </a:p>
          <a:p>
            <a:pPr>
              <a:buFont typeface="Wingdings" pitchFamily="2" charset="2"/>
              <a:buNone/>
            </a:pPr>
            <a:r>
              <a:rPr lang="en-US" sz="1800" b="1" dirty="0" smtClean="0"/>
              <a:t>2b.  </a:t>
            </a:r>
            <a:r>
              <a:rPr lang="en-US" sz="1800" b="1" dirty="0" smtClean="0">
                <a:solidFill>
                  <a:srgbClr val="FF0000"/>
                </a:solidFill>
              </a:rPr>
              <a:t>Relate Cause and Effect </a:t>
            </a:r>
            <a:r>
              <a:rPr lang="en-US" sz="1800" b="1" dirty="0" smtClean="0"/>
              <a:t> Why is it important to discern if a sickness is caused by a bacterium or a virus?</a:t>
            </a:r>
          </a:p>
          <a:p>
            <a:pPr>
              <a:buFont typeface="Wingdings" pitchFamily="2" charset="2"/>
              <a:buNone/>
            </a:pPr>
            <a:endParaRPr lang="en-US" sz="1800" b="1" dirty="0" smtClean="0"/>
          </a:p>
          <a:p>
            <a:pPr>
              <a:buFont typeface="Wingdings" pitchFamily="2" charset="2"/>
              <a:buNone/>
            </a:pPr>
            <a:r>
              <a:rPr lang="en-US" sz="1800" b="1" dirty="0" smtClean="0"/>
              <a:t>3a.  </a:t>
            </a:r>
            <a:r>
              <a:rPr lang="en-US" sz="1800" b="1" dirty="0" smtClean="0">
                <a:solidFill>
                  <a:srgbClr val="FF0000"/>
                </a:solidFill>
              </a:rPr>
              <a:t>Review</a:t>
            </a:r>
            <a:r>
              <a:rPr lang="en-US" sz="1800" b="1" dirty="0" smtClean="0"/>
              <a:t>  Describe two major contributing factors involved in the spread of new and re-emerging diseases?</a:t>
            </a:r>
          </a:p>
          <a:p>
            <a:pPr>
              <a:buFont typeface="Wingdings" pitchFamily="2" charset="2"/>
              <a:buNone/>
            </a:pPr>
            <a:endParaRPr lang="en-US" sz="1800" b="1" dirty="0" smtClean="0"/>
          </a:p>
          <a:p>
            <a:pPr>
              <a:buFont typeface="Wingdings" pitchFamily="2" charset="2"/>
              <a:buNone/>
            </a:pPr>
            <a:r>
              <a:rPr lang="en-US" sz="1800" b="1" dirty="0" smtClean="0"/>
              <a:t>3b.  </a:t>
            </a:r>
            <a:r>
              <a:rPr lang="en-US" sz="1800" b="1" dirty="0" smtClean="0">
                <a:solidFill>
                  <a:srgbClr val="FF0000"/>
                </a:solidFill>
              </a:rPr>
              <a:t>Infer  </a:t>
            </a:r>
            <a:r>
              <a:rPr lang="en-US" sz="1800" b="1" dirty="0" smtClean="0"/>
              <a:t>How do you think the ease of global travel has affected the spread of emerging diseases? Explain.</a:t>
            </a:r>
            <a:endParaRPr lang="en-US" sz="1800" dirty="0" smtClean="0">
              <a:solidFill>
                <a:srgbClr val="800080"/>
              </a:solidFill>
            </a:endParaRPr>
          </a:p>
          <a:p>
            <a:pPr marL="571500" indent="-571500">
              <a:lnSpc>
                <a:spcPct val="80000"/>
              </a:lnSpc>
              <a:buFont typeface="Wingdings" pitchFamily="2" charset="2"/>
              <a:buNone/>
            </a:pPr>
            <a:endParaRPr lang="en-US" sz="1800" b="1" dirty="0" smtClean="0"/>
          </a:p>
          <a:p>
            <a:pPr marL="571500" indent="-571500">
              <a:lnSpc>
                <a:spcPct val="80000"/>
              </a:lnSpc>
              <a:buNone/>
            </a:pPr>
            <a:endParaRPr lang="en-US" sz="1800" b="1" dirty="0" smtClean="0"/>
          </a:p>
          <a:p>
            <a:endParaRPr lang="en-US" sz="1800" dirty="0" smtClean="0"/>
          </a:p>
          <a:p>
            <a:endParaRPr lang="en-US" sz="1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33.2 Blood and the Lymphatic System</a:t>
            </a:r>
            <a:br>
              <a:rPr lang="en-US" b="1" dirty="0" smtClean="0"/>
            </a:br>
            <a:r>
              <a:rPr lang="en-US" b="1" dirty="0" smtClean="0">
                <a:solidFill>
                  <a:srgbClr val="00B050"/>
                </a:solidFill>
              </a:rPr>
              <a:t>Circulatory System Diseases</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pPr>
              <a:buNone/>
            </a:pPr>
            <a:r>
              <a:rPr lang="en-US" b="1" dirty="0" smtClean="0"/>
              <a:t>What are three common circulatory diseases?</a:t>
            </a:r>
            <a:endParaRPr lang="en-US" dirty="0" smtClean="0"/>
          </a:p>
          <a:p>
            <a:pPr>
              <a:buFont typeface="Wingdings" pitchFamily="2" charset="2"/>
              <a:buChar char="v"/>
            </a:pPr>
            <a:r>
              <a:rPr lang="en-US" dirty="0" smtClean="0"/>
              <a:t>Three common and serious diseases of the circulatory system are </a:t>
            </a:r>
            <a:r>
              <a:rPr lang="en-US" b="1" dirty="0" smtClean="0">
                <a:solidFill>
                  <a:srgbClr val="FF0000"/>
                </a:solidFill>
              </a:rPr>
              <a:t>heart disease</a:t>
            </a:r>
            <a:r>
              <a:rPr lang="en-US" dirty="0" smtClean="0"/>
              <a:t>, </a:t>
            </a:r>
            <a:r>
              <a:rPr lang="en-US" b="1" dirty="0" smtClean="0">
                <a:solidFill>
                  <a:srgbClr val="FF0000"/>
                </a:solidFill>
              </a:rPr>
              <a:t>stroke</a:t>
            </a:r>
            <a:r>
              <a:rPr lang="en-US" dirty="0" smtClean="0"/>
              <a:t>, and </a:t>
            </a:r>
            <a:r>
              <a:rPr lang="en-US" b="1" dirty="0" smtClean="0">
                <a:solidFill>
                  <a:srgbClr val="FF0000"/>
                </a:solidFill>
              </a:rPr>
              <a:t>high blood pressure</a:t>
            </a:r>
            <a:r>
              <a:rPr lang="en-US" dirty="0" smtClean="0"/>
              <a:t>.</a:t>
            </a:r>
          </a:p>
          <a:p>
            <a:pPr>
              <a:buFont typeface="Wingdings" pitchFamily="2" charset="2"/>
              <a:buChar char="v"/>
            </a:pPr>
            <a:r>
              <a:rPr lang="en-US" dirty="0" smtClean="0"/>
              <a:t>Damage to the heart muscle (myocardium) from a heart attack or to the brain from a stroke can be fatal or cause permanent injury.</a:t>
            </a:r>
          </a:p>
          <a:p>
            <a:pPr>
              <a:buFont typeface="Wingdings" pitchFamily="2" charset="2"/>
              <a:buChar char="v"/>
            </a:pPr>
            <a:r>
              <a:rPr lang="en-US" dirty="0" smtClean="0"/>
              <a:t>Individuals with high blood pressure are at a higher risk for heart disease and stroke.</a:t>
            </a:r>
          </a:p>
          <a:p>
            <a:pPr>
              <a:buFont typeface="Wingdings" pitchFamily="2" charset="2"/>
              <a:buChar char="v"/>
            </a:pPr>
            <a:r>
              <a:rPr lang="en-US" dirty="0" smtClean="0"/>
              <a:t>Heart disease is the leading cause of death in the United States.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b="1" dirty="0" smtClean="0"/>
              <a:t>33.2 Blood and the Lymphatic System</a:t>
            </a:r>
            <a:br>
              <a:rPr lang="en-US" b="1" dirty="0" smtClean="0"/>
            </a:br>
            <a:r>
              <a:rPr lang="en-US" b="1" dirty="0" smtClean="0">
                <a:solidFill>
                  <a:srgbClr val="00B050"/>
                </a:solidFill>
              </a:rPr>
              <a:t>Circulatory System Diseases</a:t>
            </a:r>
            <a:endParaRPr lang="en-US" dirty="0"/>
          </a:p>
        </p:txBody>
      </p:sp>
      <p:sp>
        <p:nvSpPr>
          <p:cNvPr id="3" name="Content Placeholder 2"/>
          <p:cNvSpPr>
            <a:spLocks noGrp="1"/>
          </p:cNvSpPr>
          <p:nvPr>
            <p:ph idx="1"/>
          </p:nvPr>
        </p:nvSpPr>
        <p:spPr>
          <a:xfrm>
            <a:off x="457200" y="1219200"/>
            <a:ext cx="8229600" cy="5410200"/>
          </a:xfrm>
        </p:spPr>
        <p:txBody>
          <a:bodyPr>
            <a:normAutofit fontScale="85000" lnSpcReduction="20000"/>
          </a:bodyPr>
          <a:lstStyle/>
          <a:p>
            <a:pPr>
              <a:buNone/>
            </a:pPr>
            <a:r>
              <a:rPr lang="en-US" b="1" dirty="0" smtClean="0">
                <a:solidFill>
                  <a:srgbClr val="FF0000"/>
                </a:solidFill>
              </a:rPr>
              <a:t>Heart Disease</a:t>
            </a:r>
          </a:p>
          <a:p>
            <a:pPr>
              <a:buFont typeface="Wingdings" pitchFamily="2" charset="2"/>
              <a:buChar char="v"/>
            </a:pPr>
            <a:r>
              <a:rPr lang="en-US" dirty="0" smtClean="0"/>
              <a:t>The heart muscle requires a constant supply of oxygen. This oxygen is supplied through two coronary arteries and their smaller branches.</a:t>
            </a:r>
          </a:p>
          <a:p>
            <a:pPr>
              <a:buFont typeface="Wingdings" pitchFamily="2" charset="2"/>
              <a:buChar char="v"/>
            </a:pPr>
            <a:r>
              <a:rPr lang="en-US" dirty="0" smtClean="0"/>
              <a:t>The most common type of heart disease occurs when blood flow through the coronary arteries is obstructed.</a:t>
            </a:r>
          </a:p>
          <a:p>
            <a:pPr>
              <a:buFont typeface="Wingdings" pitchFamily="2" charset="2"/>
              <a:buChar char="v"/>
            </a:pPr>
            <a:r>
              <a:rPr lang="en-US" dirty="0" smtClean="0"/>
              <a:t>One of the causes of this arterial obstruction is </a:t>
            </a:r>
            <a:r>
              <a:rPr lang="en-US" b="1" dirty="0" smtClean="0">
                <a:ln>
                  <a:solidFill>
                    <a:srgbClr val="FFFF00"/>
                  </a:solidFill>
                </a:ln>
              </a:rPr>
              <a:t>atherosclerosis</a:t>
            </a:r>
            <a:r>
              <a:rPr lang="en-US" dirty="0" smtClean="0"/>
              <a:t>, a condition in which fatty deposits called plaques build up in artery walls and eventually cause the arteries to stiffen. This plaque build-up can bulge into the middle of the vessel and block blood flow to the heart muscle.</a:t>
            </a:r>
          </a:p>
          <a:p>
            <a:pPr>
              <a:buFont typeface="Wingdings" pitchFamily="2" charset="2"/>
              <a:buChar char="v"/>
            </a:pPr>
            <a:r>
              <a:rPr lang="en-US" dirty="0" smtClean="0"/>
              <a:t>The heart can be weakened or damaged by oxygen deprivation which leads to heart failure. Symptoms include chest pains, called angina.</a:t>
            </a:r>
          </a:p>
          <a:p>
            <a:pPr>
              <a:buFont typeface="Wingdings" pitchFamily="2" charset="2"/>
              <a:buChar char="v"/>
            </a:pP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937</TotalTime>
  <Words>3641</Words>
  <Application>Microsoft Office PowerPoint</Application>
  <PresentationFormat>On-screen Show (4:3)</PresentationFormat>
  <Paragraphs>421</Paragraphs>
  <Slides>73</Slides>
  <Notes>0</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Chapter 33</vt:lpstr>
      <vt:lpstr>33.2 Blood and the Lymphatic System</vt:lpstr>
      <vt:lpstr>33.2 Blood and the Lymphatic System</vt:lpstr>
      <vt:lpstr>33.2 Blood and the Lymphatic System</vt:lpstr>
      <vt:lpstr>33.2 Blood and the Lymphatic System How Blood Clots Form</vt:lpstr>
      <vt:lpstr>33.2 Blood and the Lymphatic System The Lymphatic System</vt:lpstr>
      <vt:lpstr>33.2 Blood and the Lymphatic System Circulatory System Diseases</vt:lpstr>
      <vt:lpstr>33.2 Blood and the Lymphatic System Circulatory System Diseases</vt:lpstr>
      <vt:lpstr>33.2 Blood and the Lymphatic System Circulatory System Diseases</vt:lpstr>
      <vt:lpstr>33.2 Blood and the Lymphatic System Circulatory System Diseases</vt:lpstr>
      <vt:lpstr>33.2 Blood and the Lymphatic System Circulatory System Diseases</vt:lpstr>
      <vt:lpstr>33.2 Blood and the Lymphatic System Circulatory System Diseases</vt:lpstr>
      <vt:lpstr>33.2 Blood and the Lymphatic System Circulatory System Diseases</vt:lpstr>
      <vt:lpstr>33.2 Blood and the Lymphatic System Circulatory System Diseases</vt:lpstr>
      <vt:lpstr>33.2 Blood and the Lymphatic System Circulatory System Diseases</vt:lpstr>
      <vt:lpstr>33.2 Blood and the Lymphatic System Circulatory System Diseases</vt:lpstr>
      <vt:lpstr>33.2 Blood and the Lymphatic System Circulatory System Diseases</vt:lpstr>
      <vt:lpstr>33.2 Blood and the Lymphatic System Circulatory System Diseases</vt:lpstr>
      <vt:lpstr>33.2 Blood and the Lymphatic System Circulatory System Diseases</vt:lpstr>
      <vt:lpstr>33.2 Blood and the Lymphatic System Understanding Circulatory Diseases</vt:lpstr>
      <vt:lpstr>33.2 Blood and the Lymphatic System Understanding Circulatory Diseases</vt:lpstr>
      <vt:lpstr>33.2 Blood and the Lymphatic System Understanding Circulatory Diseases</vt:lpstr>
      <vt:lpstr>33.2 Blood and the Lymphatic System Understanding Circulatory Diseases</vt:lpstr>
      <vt:lpstr>33.2 Blood and the Lymphatic System Understanding Circulatory Diseases</vt:lpstr>
      <vt:lpstr>33.2 Assessment (pg. 961)</vt:lpstr>
      <vt:lpstr>Chapter 35</vt:lpstr>
      <vt:lpstr>35.1 Immune System and Disease  Infectious Diseases</vt:lpstr>
      <vt:lpstr>35.1 Infectious Disease Causes of Infectious Diseases</vt:lpstr>
      <vt:lpstr>35.1 Infectious Disease Causes of Infectious Diseases</vt:lpstr>
      <vt:lpstr>35.1 Infectious Disease Causes of Infectious Diseases</vt:lpstr>
      <vt:lpstr>35.1 Infectious Disease Causes of Infectious Diseases</vt:lpstr>
      <vt:lpstr>35.1 Infectious Disease Causes of Infectious Diseases</vt:lpstr>
      <vt:lpstr>35.1 Infectious Disease Causes of Infectious Diseases</vt:lpstr>
      <vt:lpstr>35.1 Infectious Disease Causes of Infectious Diseases</vt:lpstr>
      <vt:lpstr>35.1 Infectious Disease Causes of Infectious Diseases</vt:lpstr>
      <vt:lpstr>35.1 Infectious Disease How Diseases Spread</vt:lpstr>
      <vt:lpstr>35.1 Infectious Disease How Diseases Spread</vt:lpstr>
      <vt:lpstr>35.1 Infectious Disease How Diseases Spread</vt:lpstr>
      <vt:lpstr>35.1 Infectious Disease How Diseases Spread</vt:lpstr>
      <vt:lpstr>35.1 Infectious Disease How Diseases Spread</vt:lpstr>
      <vt:lpstr>35.1 Assessment (pg. 1013)</vt:lpstr>
      <vt:lpstr>Chapter 35</vt:lpstr>
      <vt:lpstr>35.2 Immune System and Disease  Defense Against Infection</vt:lpstr>
      <vt:lpstr>35.2  Defense Against Infection Nonspecific Defenses</vt:lpstr>
      <vt:lpstr>35.2  Defense Against Infection Nonspecific Defenses</vt:lpstr>
      <vt:lpstr>35.2  Defense Against Infection Nonspecific Defenses</vt:lpstr>
      <vt:lpstr>35.2  Defense Against Infection Nonspecific Defenses</vt:lpstr>
      <vt:lpstr>35.2  Defense Against Infection Nonspecific Defenses</vt:lpstr>
      <vt:lpstr>35.2  Defense Against Infection Nonspecific Defenses</vt:lpstr>
      <vt:lpstr>35.2  Defense Against Infection Nonspecific Defenses</vt:lpstr>
      <vt:lpstr>35.2  Defense Against Infection Specific Defenses: The Immune System</vt:lpstr>
      <vt:lpstr>35.2  Defense Against Infection Specific Defenses: The Immune System</vt:lpstr>
      <vt:lpstr>35.2  Defense Against Infection Specific Defenses: The Immune System</vt:lpstr>
      <vt:lpstr>35.2  Defense Against Infection Specific Defenses: The Immune System</vt:lpstr>
      <vt:lpstr>35.2  Defense Against Infection Specific Defenses: The Immune System</vt:lpstr>
      <vt:lpstr>35.2  Defense Against Infection  The Immune System in Action</vt:lpstr>
      <vt:lpstr>35.2  Defense Against Infection  The Immune System in Action</vt:lpstr>
      <vt:lpstr>35.2  Defense Against Infection  The Immune System in Action</vt:lpstr>
      <vt:lpstr>35.2  Defense Against Infection  The Immune System in Action</vt:lpstr>
      <vt:lpstr>35.2 Assessment (pg. 1019)</vt:lpstr>
      <vt:lpstr>Chapter 35</vt:lpstr>
      <vt:lpstr>35.3 Immune System and Disease  Fighting Infectious Disease</vt:lpstr>
      <vt:lpstr>35.3 Immune System and Disease  Fighting Infectious Disease</vt:lpstr>
      <vt:lpstr>35.3 Immune System and Disease  Fighting Infectious Disease</vt:lpstr>
      <vt:lpstr>35.3 Immune System and Disease  Fighting Infectious Disease</vt:lpstr>
      <vt:lpstr>35.3 Immune System and Disease  Fighting Infectious Disease</vt:lpstr>
      <vt:lpstr>35.3 Immune System and Disease  Fighting Infectious Disease Public Health and Medications</vt:lpstr>
      <vt:lpstr>35.3 Immune System and Disease  Fighting Infectious Disease New and Re-Emerging Diseases</vt:lpstr>
      <vt:lpstr>35.3 Immune System and Disease  Fighting Infectious Disease New and Re-Emerging Diseases</vt:lpstr>
      <vt:lpstr>35.3 Immune System and Disease  Fighting Infectious Disease New and Re-Emerging Diseases</vt:lpstr>
      <vt:lpstr>35.3 Immune System and Disease  Fighting Infectious Disease New and Re-Emerging Diseases</vt:lpstr>
      <vt:lpstr>35.3 Immune System and Disease  Fighting Infectious Disease New and Re-Emerging Diseases</vt:lpstr>
      <vt:lpstr>35.3 Assessment (pg. 1022)</vt:lpstr>
    </vt:vector>
  </TitlesOfParts>
  <Company>School District of Clay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33</dc:title>
  <dc:creator>End User</dc:creator>
  <cp:lastModifiedBy>Windows User</cp:lastModifiedBy>
  <cp:revision>89</cp:revision>
  <dcterms:created xsi:type="dcterms:W3CDTF">2013-04-09T16:18:25Z</dcterms:created>
  <dcterms:modified xsi:type="dcterms:W3CDTF">2013-04-22T17:03:55Z</dcterms:modified>
</cp:coreProperties>
</file>