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04" y="1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528300-12FB-489B-B925-02B35D1B8A5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471B3C-6E25-46AB-994E-B43E8128F1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Session 3: DNA &amp; Genetics</a:t>
            </a:r>
          </a:p>
          <a:p>
            <a:endParaRPr lang="en-US" dirty="0"/>
          </a:p>
          <a:p>
            <a:endParaRPr lang="en-US" sz="1100" dirty="0" smtClean="0"/>
          </a:p>
          <a:p>
            <a:r>
              <a:rPr lang="en-US" sz="1100" dirty="0" smtClean="0"/>
              <a:t>Created by S. Spencer (April 2013)</a:t>
            </a:r>
          </a:p>
          <a:p>
            <a:r>
              <a:rPr lang="en-US" sz="800" dirty="0"/>
              <a:t>All images are Microsoft Clipart used with permission from Microsoft, </a:t>
            </a:r>
            <a:r>
              <a:rPr lang="en-US" sz="800" dirty="0" err="1"/>
              <a:t>Inc</a:t>
            </a:r>
            <a:r>
              <a:rPr lang="en-US" sz="800" dirty="0"/>
              <a:t>, unless </a:t>
            </a:r>
            <a:r>
              <a:rPr lang="en-US" sz="800"/>
              <a:t>otherwise </a:t>
            </a:r>
            <a:r>
              <a:rPr lang="en-US" sz="800" smtClean="0"/>
              <a:t>noted.</a:t>
            </a:r>
            <a:endParaRPr lang="en-US" sz="800" dirty="0"/>
          </a:p>
          <a:p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Biology EOC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56711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REMINDER!!!!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58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mRNA</a:t>
            </a:r>
          </a:p>
          <a:p>
            <a:r>
              <a:rPr lang="en-US" sz="3600" dirty="0" smtClean="0"/>
              <a:t>Nucleic Acid</a:t>
            </a:r>
          </a:p>
          <a:p>
            <a:r>
              <a:rPr lang="en-US" sz="3600" dirty="0" smtClean="0"/>
              <a:t>Single strand of nucleotides</a:t>
            </a:r>
          </a:p>
          <a:p>
            <a:r>
              <a:rPr lang="en-US" sz="3600" dirty="0" smtClean="0"/>
              <a:t>Adenine, </a:t>
            </a:r>
            <a:r>
              <a:rPr lang="en-US" sz="3600" b="1" dirty="0" smtClean="0"/>
              <a:t>URACIL</a:t>
            </a:r>
            <a:r>
              <a:rPr lang="en-US" sz="3600" dirty="0" smtClean="0"/>
              <a:t>, guanine, cytosine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2800" dirty="0" smtClean="0"/>
              <a:t>A matches U		</a:t>
            </a:r>
            <a:r>
              <a:rPr lang="en-US" sz="2800" b="1" dirty="0" smtClean="0"/>
              <a:t>DNA: 		A</a:t>
            </a:r>
            <a:r>
              <a:rPr lang="en-US" sz="2800" dirty="0" smtClean="0"/>
              <a:t>TCCG</a:t>
            </a:r>
            <a:r>
              <a:rPr lang="en-US" sz="2800" b="1" dirty="0" smtClean="0"/>
              <a:t>A</a:t>
            </a:r>
            <a:r>
              <a:rPr lang="en-US" sz="2800" dirty="0" smtClean="0"/>
              <a:t>TTG</a:t>
            </a:r>
          </a:p>
          <a:p>
            <a:pPr marL="0" indent="0">
              <a:buNone/>
            </a:pPr>
            <a:r>
              <a:rPr lang="en-US" sz="2800" dirty="0" smtClean="0"/>
              <a:t>G matches C		</a:t>
            </a:r>
            <a:r>
              <a:rPr lang="en-US" sz="2800" b="1" dirty="0" smtClean="0"/>
              <a:t>mRNA:	</a:t>
            </a:r>
            <a:r>
              <a:rPr lang="en-US" sz="2800" b="1" dirty="0" smtClean="0">
                <a:solidFill>
                  <a:schemeClr val="accent1"/>
                </a:solidFill>
              </a:rPr>
              <a:t>U</a:t>
            </a:r>
            <a:r>
              <a:rPr lang="en-US" sz="2800" dirty="0" smtClean="0">
                <a:solidFill>
                  <a:schemeClr val="accent1"/>
                </a:solidFill>
              </a:rPr>
              <a:t>AGGC</a:t>
            </a:r>
            <a:r>
              <a:rPr lang="en-US" sz="2800" b="1" dirty="0" smtClean="0">
                <a:solidFill>
                  <a:schemeClr val="accent1"/>
                </a:solidFill>
              </a:rPr>
              <a:t>U</a:t>
            </a:r>
            <a:r>
              <a:rPr lang="en-US" sz="2800" dirty="0" smtClean="0">
                <a:solidFill>
                  <a:schemeClr val="accent1"/>
                </a:solidFill>
              </a:rPr>
              <a:t>AAC</a:t>
            </a:r>
            <a:endParaRPr lang="en-US" sz="2800" dirty="0" smtClean="0"/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0386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Ribosome ‘reads’ the mRNA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Every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bases is called a </a:t>
            </a:r>
            <a:r>
              <a:rPr lang="en-US" sz="3600" b="1" dirty="0" smtClean="0">
                <a:solidFill>
                  <a:schemeClr val="accent1"/>
                </a:solidFill>
              </a:rPr>
              <a:t>CODON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equals </a:t>
            </a:r>
            <a:r>
              <a:rPr lang="en-US" sz="3600" dirty="0" smtClean="0"/>
              <a:t>ONE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>amino acid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Amino acids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linked together to form a </a:t>
            </a:r>
            <a:r>
              <a:rPr lang="en-US" sz="3600" b="1" dirty="0" smtClean="0">
                <a:solidFill>
                  <a:schemeClr val="accent1"/>
                </a:solidFill>
              </a:rPr>
              <a:t>protein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24" y="990600"/>
            <a:ext cx="4466067" cy="5538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0557" y="1219200"/>
            <a:ext cx="223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tRNA</a:t>
            </a:r>
            <a:r>
              <a:rPr lang="en-US" dirty="0" smtClean="0"/>
              <a:t> with Amino Acid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56711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</a:rPr>
              <a:t>Translation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1752600"/>
            <a:ext cx="30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2514600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93673" y="650111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923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2895600" y="6433810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905990" y="5214610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975263" y="4082533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Mutation – Any change in the genetic code</a:t>
            </a:r>
          </a:p>
          <a:p>
            <a:pPr marL="0" indent="0">
              <a:buNone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Original mRNA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03963" y="2991301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02381" y="2991301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407727" y="3004062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020290" y="2991301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2819400"/>
            <a:ext cx="510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95600" y="2782577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   A    U	   G   </a:t>
            </a:r>
            <a:r>
              <a:rPr lang="en-US" dirty="0" err="1" smtClean="0"/>
              <a:t>G</a:t>
            </a:r>
            <a:r>
              <a:rPr lang="en-US" dirty="0" smtClean="0"/>
              <a:t>   U        A    U   C        </a:t>
            </a:r>
            <a:r>
              <a:rPr lang="en-US" dirty="0" err="1" smtClean="0"/>
              <a:t>C</a:t>
            </a:r>
            <a:r>
              <a:rPr lang="en-US" dirty="0" smtClean="0"/>
              <a:t>    </a:t>
            </a:r>
            <a:r>
              <a:rPr lang="en-US" dirty="0" err="1" smtClean="0"/>
              <a:t>C</a:t>
            </a:r>
            <a:r>
              <a:rPr lang="en-US" dirty="0" smtClean="0"/>
              <a:t>  G        A  G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56711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Oops! Mistakes Happen!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570518" y="4577465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tored Data 8"/>
          <p:cNvSpPr/>
          <p:nvPr/>
        </p:nvSpPr>
        <p:spPr>
          <a:xfrm>
            <a:off x="3200400" y="2372591"/>
            <a:ext cx="304800" cy="457200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rot="16200000">
            <a:off x="3877541" y="2457450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 rot="16200000">
            <a:off x="4156364" y="2438400"/>
            <a:ext cx="5334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nual Operation 12"/>
          <p:cNvSpPr/>
          <p:nvPr/>
        </p:nvSpPr>
        <p:spPr>
          <a:xfrm>
            <a:off x="4537364" y="2362200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tored Data 13"/>
          <p:cNvSpPr/>
          <p:nvPr/>
        </p:nvSpPr>
        <p:spPr>
          <a:xfrm>
            <a:off x="5112327" y="2362200"/>
            <a:ext cx="304800" cy="457200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nual Operation 14"/>
          <p:cNvSpPr/>
          <p:nvPr/>
        </p:nvSpPr>
        <p:spPr>
          <a:xfrm>
            <a:off x="5417127" y="2362200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5798127" y="2362200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6331527" y="2372591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6636327" y="2372591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 rot="16200000">
            <a:off x="6788727" y="2448791"/>
            <a:ext cx="5334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tored Data 19"/>
          <p:cNvSpPr/>
          <p:nvPr/>
        </p:nvSpPr>
        <p:spPr>
          <a:xfrm>
            <a:off x="7391400" y="2372591"/>
            <a:ext cx="304800" cy="457200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 rot="16200000">
            <a:off x="7599218" y="2448791"/>
            <a:ext cx="5334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75263" y="3804166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   A    U	   G   </a:t>
            </a:r>
            <a:r>
              <a:rPr lang="en-US" dirty="0" err="1" smtClean="0"/>
              <a:t>G</a:t>
            </a:r>
            <a:r>
              <a:rPr lang="en-US" dirty="0" smtClean="0"/>
              <a:t>   U        A    U   C        </a:t>
            </a:r>
            <a:r>
              <a:rPr lang="en-US" dirty="0" err="1" smtClean="0"/>
              <a:t>C</a:t>
            </a:r>
            <a:r>
              <a:rPr lang="en-US" dirty="0" smtClean="0"/>
              <a:t>    </a:t>
            </a:r>
            <a:r>
              <a:rPr lang="en-US" dirty="0" err="1" smtClean="0"/>
              <a:t>C</a:t>
            </a:r>
            <a:r>
              <a:rPr lang="en-US" dirty="0" smtClean="0"/>
              <a:t>  G        A  G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95600" y="3898777"/>
            <a:ext cx="510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5600" y="5023366"/>
            <a:ext cx="510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95600" y="6242566"/>
            <a:ext cx="510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95600" y="3828411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   A    U	   G   </a:t>
            </a:r>
            <a:r>
              <a:rPr lang="en-US" dirty="0" err="1" smtClean="0"/>
              <a:t>G</a:t>
            </a:r>
            <a:r>
              <a:rPr lang="en-US" dirty="0" smtClean="0"/>
              <a:t>   U               U   C   </a:t>
            </a:r>
            <a:r>
              <a:rPr lang="en-US" dirty="0" err="1" smtClean="0"/>
              <a:t>C</a:t>
            </a:r>
            <a:r>
              <a:rPr lang="en-US" dirty="0" smtClean="0"/>
              <a:t>       </a:t>
            </a:r>
            <a:r>
              <a:rPr lang="en-US" dirty="0" err="1" smtClean="0"/>
              <a:t>C</a:t>
            </a:r>
            <a:r>
              <a:rPr lang="en-US" dirty="0" smtClean="0"/>
              <a:t>  G  A     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81745" y="4953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   A    U	   G   </a:t>
            </a:r>
            <a:r>
              <a:rPr lang="en-US" dirty="0" err="1" smtClean="0"/>
              <a:t>G</a:t>
            </a:r>
            <a:r>
              <a:rPr lang="en-US" dirty="0" smtClean="0"/>
              <a:t>   U        A    U   C        U  C  </a:t>
            </a:r>
            <a:r>
              <a:rPr lang="en-US" dirty="0" err="1" smtClean="0"/>
              <a:t>C</a:t>
            </a:r>
            <a:r>
              <a:rPr lang="en-US" dirty="0" smtClean="0"/>
              <a:t>     G   A 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64427" y="6172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   A    U	   C   G   U        A    U   C        </a:t>
            </a:r>
            <a:r>
              <a:rPr lang="en-US" dirty="0" err="1" smtClean="0"/>
              <a:t>C</a:t>
            </a:r>
            <a:r>
              <a:rPr lang="en-US" dirty="0" smtClean="0"/>
              <a:t>    </a:t>
            </a:r>
            <a:r>
              <a:rPr lang="en-US" dirty="0" err="1" smtClean="0"/>
              <a:t>C</a:t>
            </a:r>
            <a:r>
              <a:rPr lang="en-US" dirty="0" smtClean="0"/>
              <a:t>  G        A  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35627" y="375146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Deletion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49036" y="487605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Insertion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5800" y="6095256"/>
            <a:ext cx="20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Substitution</a:t>
            </a:r>
            <a:endParaRPr lang="en-US" sz="2800" b="1" dirty="0"/>
          </a:p>
        </p:txBody>
      </p:sp>
      <p:sp>
        <p:nvSpPr>
          <p:cNvPr id="35" name="Isosceles Triangle 34"/>
          <p:cNvSpPr/>
          <p:nvPr/>
        </p:nvSpPr>
        <p:spPr>
          <a:xfrm>
            <a:off x="2895600" y="3441577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5798127" y="3431186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6102927" y="3441577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6553200" y="3431186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Manual Operation 38"/>
          <p:cNvSpPr/>
          <p:nvPr/>
        </p:nvSpPr>
        <p:spPr>
          <a:xfrm>
            <a:off x="3525982" y="2372591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Manual Operation 39"/>
          <p:cNvSpPr/>
          <p:nvPr/>
        </p:nvSpPr>
        <p:spPr>
          <a:xfrm>
            <a:off x="3525982" y="3422981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Manual Operation 40"/>
          <p:cNvSpPr/>
          <p:nvPr/>
        </p:nvSpPr>
        <p:spPr>
          <a:xfrm>
            <a:off x="4540828" y="3419517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Manual Operation 41"/>
          <p:cNvSpPr/>
          <p:nvPr/>
        </p:nvSpPr>
        <p:spPr>
          <a:xfrm>
            <a:off x="5465618" y="3431186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Manual Operation 42"/>
          <p:cNvSpPr/>
          <p:nvPr/>
        </p:nvSpPr>
        <p:spPr>
          <a:xfrm>
            <a:off x="3525982" y="4566166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nual Operation 43"/>
          <p:cNvSpPr/>
          <p:nvPr/>
        </p:nvSpPr>
        <p:spPr>
          <a:xfrm>
            <a:off x="4558146" y="4566166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Manual Operation 44"/>
          <p:cNvSpPr/>
          <p:nvPr/>
        </p:nvSpPr>
        <p:spPr>
          <a:xfrm>
            <a:off x="5417127" y="4566166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Manual Operation 45"/>
          <p:cNvSpPr/>
          <p:nvPr/>
        </p:nvSpPr>
        <p:spPr>
          <a:xfrm>
            <a:off x="6255327" y="4566166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Manual Operation 46"/>
          <p:cNvSpPr/>
          <p:nvPr/>
        </p:nvSpPr>
        <p:spPr>
          <a:xfrm>
            <a:off x="3505200" y="5785366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Manual Operation 47"/>
          <p:cNvSpPr/>
          <p:nvPr/>
        </p:nvSpPr>
        <p:spPr>
          <a:xfrm>
            <a:off x="4509656" y="5785366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Manual Operation 48"/>
          <p:cNvSpPr/>
          <p:nvPr/>
        </p:nvSpPr>
        <p:spPr>
          <a:xfrm>
            <a:off x="5337463" y="5785366"/>
            <a:ext cx="381000" cy="4572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2905990" y="4566166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>
            <a:off x="5718463" y="4566166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>
            <a:off x="2881745" y="5785366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>
            <a:off x="6875318" y="4577465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2895600" y="2362200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3972791" y="5785366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5718463" y="5785366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>
            <a:off x="6283035" y="5785366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>
            <a:off x="6567053" y="5793386"/>
            <a:ext cx="304800" cy="457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entagon 58"/>
          <p:cNvSpPr/>
          <p:nvPr/>
        </p:nvSpPr>
        <p:spPr>
          <a:xfrm rot="16200000">
            <a:off x="3839441" y="3510395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entagon 59"/>
          <p:cNvSpPr/>
          <p:nvPr/>
        </p:nvSpPr>
        <p:spPr>
          <a:xfrm rot="16200000">
            <a:off x="4123459" y="3498727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entagon 60"/>
          <p:cNvSpPr/>
          <p:nvPr/>
        </p:nvSpPr>
        <p:spPr>
          <a:xfrm rot="16200000">
            <a:off x="6686550" y="3488336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entagon 61"/>
          <p:cNvSpPr/>
          <p:nvPr/>
        </p:nvSpPr>
        <p:spPr>
          <a:xfrm rot="16200000">
            <a:off x="7351568" y="3510395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entagon 62"/>
          <p:cNvSpPr/>
          <p:nvPr/>
        </p:nvSpPr>
        <p:spPr>
          <a:xfrm rot="16200000">
            <a:off x="3839441" y="4623316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entagon 63"/>
          <p:cNvSpPr/>
          <p:nvPr/>
        </p:nvSpPr>
        <p:spPr>
          <a:xfrm rot="16200000">
            <a:off x="4158097" y="4622037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entagon 64"/>
          <p:cNvSpPr/>
          <p:nvPr/>
        </p:nvSpPr>
        <p:spPr>
          <a:xfrm rot="16200000">
            <a:off x="7105650" y="4633338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entagon 65"/>
          <p:cNvSpPr/>
          <p:nvPr/>
        </p:nvSpPr>
        <p:spPr>
          <a:xfrm rot="16200000">
            <a:off x="7625196" y="4634615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entagon 66"/>
          <p:cNvSpPr/>
          <p:nvPr/>
        </p:nvSpPr>
        <p:spPr>
          <a:xfrm rot="16200000">
            <a:off x="4140778" y="5850536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entagon 67"/>
          <p:cNvSpPr/>
          <p:nvPr/>
        </p:nvSpPr>
        <p:spPr>
          <a:xfrm rot="16200000">
            <a:off x="7521286" y="5850536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Stored Data 68"/>
          <p:cNvSpPr/>
          <p:nvPr/>
        </p:nvSpPr>
        <p:spPr>
          <a:xfrm>
            <a:off x="3210790" y="3453245"/>
            <a:ext cx="304800" cy="457200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Stored Data 69"/>
          <p:cNvSpPr/>
          <p:nvPr/>
        </p:nvSpPr>
        <p:spPr>
          <a:xfrm>
            <a:off x="7117772" y="3441577"/>
            <a:ext cx="304800" cy="457200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Stored Data 70"/>
          <p:cNvSpPr/>
          <p:nvPr/>
        </p:nvSpPr>
        <p:spPr>
          <a:xfrm>
            <a:off x="3221182" y="4577465"/>
            <a:ext cx="304800" cy="457200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Stored Data 71"/>
          <p:cNvSpPr/>
          <p:nvPr/>
        </p:nvSpPr>
        <p:spPr>
          <a:xfrm>
            <a:off x="5112327" y="4560146"/>
            <a:ext cx="304800" cy="457200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Stored Data 72"/>
          <p:cNvSpPr/>
          <p:nvPr/>
        </p:nvSpPr>
        <p:spPr>
          <a:xfrm>
            <a:off x="7505700" y="4560146"/>
            <a:ext cx="304800" cy="457200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Stored Data 73"/>
          <p:cNvSpPr/>
          <p:nvPr/>
        </p:nvSpPr>
        <p:spPr>
          <a:xfrm>
            <a:off x="3169226" y="5785366"/>
            <a:ext cx="304800" cy="457200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Stored Data 74"/>
          <p:cNvSpPr/>
          <p:nvPr/>
        </p:nvSpPr>
        <p:spPr>
          <a:xfrm>
            <a:off x="5032664" y="5784622"/>
            <a:ext cx="304800" cy="457200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Stored Data 75"/>
          <p:cNvSpPr/>
          <p:nvPr/>
        </p:nvSpPr>
        <p:spPr>
          <a:xfrm>
            <a:off x="7353300" y="5785366"/>
            <a:ext cx="304800" cy="457200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entagon 76"/>
          <p:cNvSpPr/>
          <p:nvPr/>
        </p:nvSpPr>
        <p:spPr>
          <a:xfrm rot="16200000">
            <a:off x="6741968" y="5841028"/>
            <a:ext cx="5715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032664" y="3291362"/>
            <a:ext cx="495299" cy="88085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172200" y="4274687"/>
            <a:ext cx="533400" cy="112458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917372" y="5526291"/>
            <a:ext cx="415637" cy="103602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048991" y="4082533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GLY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48991" y="5214610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21282" y="6433810"/>
            <a:ext cx="8104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45281" y="4093832"/>
            <a:ext cx="8104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223164" y="5214610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112327" y="6426883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12080" y="4082533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317672" y="5213329"/>
            <a:ext cx="8104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77099" y="5213329"/>
            <a:ext cx="8104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GLUT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300354" y="6433810"/>
            <a:ext cx="81049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</a:t>
            </a:r>
          </a:p>
        </p:txBody>
      </p:sp>
    </p:spTree>
    <p:extLst>
      <p:ext uri="{BB962C8B-B14F-4D97-AF65-F5344CB8AC3E}">
        <p14:creationId xmlns:p14="http://schemas.microsoft.com/office/powerpoint/2010/main" val="6923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56711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DNA to Genes to Inheritance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Proteins are made from the DNA code. 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Sections of the DNA code are known as </a:t>
            </a:r>
            <a:r>
              <a:rPr lang="en-US" sz="2800" b="1" dirty="0" smtClean="0">
                <a:solidFill>
                  <a:schemeClr val="accent2"/>
                </a:solidFill>
              </a:rPr>
              <a:t>GENES</a:t>
            </a:r>
            <a:r>
              <a:rPr lang="en-US" sz="2800" dirty="0" smtClean="0">
                <a:solidFill>
                  <a:schemeClr val="accent2"/>
                </a:solidFill>
              </a:rPr>
              <a:t>. The proteins allow the </a:t>
            </a:r>
            <a:r>
              <a:rPr lang="en-US" sz="2800" b="1" dirty="0" smtClean="0">
                <a:solidFill>
                  <a:schemeClr val="accent2"/>
                </a:solidFill>
              </a:rPr>
              <a:t>GENE</a:t>
            </a:r>
            <a:r>
              <a:rPr lang="en-US" sz="2800" dirty="0" smtClean="0">
                <a:solidFill>
                  <a:schemeClr val="accent2"/>
                </a:solidFill>
              </a:rPr>
              <a:t> to be expressed as a </a:t>
            </a:r>
            <a:r>
              <a:rPr lang="en-US" sz="2800" b="1" dirty="0" smtClean="0">
                <a:solidFill>
                  <a:schemeClr val="accent2"/>
                </a:solidFill>
              </a:rPr>
              <a:t>TRAIT</a:t>
            </a:r>
            <a:r>
              <a:rPr lang="en-US" sz="2800" dirty="0" smtClean="0">
                <a:solidFill>
                  <a:schemeClr val="accent2"/>
                </a:solidFill>
              </a:rPr>
              <a:t>  with different </a:t>
            </a:r>
            <a:r>
              <a:rPr lang="en-US" sz="2800" b="1" dirty="0" smtClean="0">
                <a:solidFill>
                  <a:schemeClr val="accent2"/>
                </a:solidFill>
              </a:rPr>
              <a:t>ALLELES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200400"/>
            <a:ext cx="3048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</a:rPr>
              <a:t>A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A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T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T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T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C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A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G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G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A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G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C</a:t>
            </a:r>
          </a:p>
          <a:p>
            <a:r>
              <a:rPr lang="en-US" sz="1100" b="1" dirty="0" smtClean="0">
                <a:solidFill>
                  <a:srgbClr val="FFC000"/>
                </a:solidFill>
              </a:rPr>
              <a:t>C</a:t>
            </a:r>
          </a:p>
          <a:p>
            <a:r>
              <a:rPr lang="en-US" sz="1100" b="1" dirty="0" smtClean="0">
                <a:solidFill>
                  <a:srgbClr val="FFC000"/>
                </a:solidFill>
              </a:rPr>
              <a:t>T</a:t>
            </a:r>
          </a:p>
          <a:p>
            <a:r>
              <a:rPr lang="en-US" sz="1100" b="1" dirty="0" smtClean="0">
                <a:solidFill>
                  <a:srgbClr val="FFC000"/>
                </a:solidFill>
              </a:rPr>
              <a:t>T</a:t>
            </a:r>
          </a:p>
          <a:p>
            <a:r>
              <a:rPr lang="en-US" sz="1100" b="1" dirty="0" smtClean="0">
                <a:solidFill>
                  <a:srgbClr val="FFC000"/>
                </a:solidFill>
              </a:rPr>
              <a:t>A</a:t>
            </a:r>
          </a:p>
          <a:p>
            <a:r>
              <a:rPr lang="en-US" sz="1100" b="1" dirty="0" smtClean="0">
                <a:solidFill>
                  <a:srgbClr val="FFC000"/>
                </a:solidFill>
              </a:rPr>
              <a:t>C</a:t>
            </a:r>
          </a:p>
          <a:p>
            <a:r>
              <a:rPr lang="en-US" sz="1100" b="1" dirty="0" smtClean="0">
                <a:solidFill>
                  <a:srgbClr val="FFC000"/>
                </a:solidFill>
              </a:rPr>
              <a:t>C</a:t>
            </a:r>
          </a:p>
          <a:p>
            <a:r>
              <a:rPr lang="en-US" sz="1100" b="1" dirty="0" smtClean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371600" y="44196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38400" y="3200400"/>
            <a:ext cx="190500" cy="195909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42729" y="5159499"/>
            <a:ext cx="190500" cy="1295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38820" y="3351074"/>
            <a:ext cx="199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E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42729" y="5196873"/>
            <a:ext cx="1991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</a:t>
            </a:r>
          </a:p>
          <a:p>
            <a:r>
              <a:rPr lang="en-US" sz="1200" dirty="0" smtClean="0"/>
              <a:t>E</a:t>
            </a:r>
          </a:p>
          <a:p>
            <a:r>
              <a:rPr lang="en-US" sz="1200" dirty="0" smtClean="0"/>
              <a:t>N</a:t>
            </a:r>
          </a:p>
          <a:p>
            <a:r>
              <a:rPr lang="en-US" sz="1200" dirty="0" smtClean="0"/>
              <a:t>E </a:t>
            </a:r>
            <a:r>
              <a:rPr lang="en-US" dirty="0"/>
              <a:t>2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895600" y="44196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3981087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Pea Plant Color		Yellow (Y) or Green (y)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0836" y="5597236"/>
            <a:ext cx="505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Pea Plant Height		Tall (T) or short (t)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90489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DNA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0700" y="2831068"/>
            <a:ext cx="166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Chromosome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290489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Trait</a:t>
            </a:r>
          </a:p>
          <a:p>
            <a:r>
              <a:rPr lang="en-US" b="1" dirty="0" smtClean="0"/>
              <a:t>(Characteristic)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81799" y="2861792"/>
            <a:ext cx="219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Alleles</a:t>
            </a:r>
          </a:p>
          <a:p>
            <a:r>
              <a:rPr lang="en-US" b="1" dirty="0" smtClean="0"/>
              <a:t>(Different forms of the characteristic)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23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56711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Father of Genetics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58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Mendel</a:t>
            </a:r>
          </a:p>
          <a:p>
            <a:r>
              <a:rPr lang="en-US" sz="3600" dirty="0" smtClean="0"/>
              <a:t>Gave us the terms </a:t>
            </a:r>
            <a:r>
              <a:rPr lang="en-US" sz="3600" b="1" dirty="0" smtClean="0"/>
              <a:t>Dominant</a:t>
            </a:r>
            <a:r>
              <a:rPr lang="en-US" sz="3600" dirty="0" smtClean="0"/>
              <a:t> and </a:t>
            </a:r>
            <a:r>
              <a:rPr lang="en-US" sz="3600" b="1" dirty="0" smtClean="0"/>
              <a:t>Recessive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*Most traits have a DOMINANT form and a RECESSIVE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  form.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*DOMINANT is represented by a CAPITAL letter;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	 </a:t>
            </a:r>
            <a:r>
              <a:rPr lang="en-US" sz="2800" b="1" dirty="0" smtClean="0">
                <a:solidFill>
                  <a:schemeClr val="accent2"/>
                </a:solidFill>
              </a:rPr>
              <a:t> recessive </a:t>
            </a:r>
            <a:r>
              <a:rPr lang="en-US" sz="2800" dirty="0" smtClean="0">
                <a:solidFill>
                  <a:schemeClr val="accent2"/>
                </a:solidFill>
              </a:rPr>
              <a:t>is represented by a lowercase letter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*For example – for HEIGHT of a pea plant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  Tall is dominant and represented with a  capital 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  Short is recessive and represented with a lowercase t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56711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Law of Dominance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We </a:t>
            </a:r>
            <a:r>
              <a:rPr lang="en-US" sz="2800" b="1" dirty="0">
                <a:solidFill>
                  <a:schemeClr val="accent2"/>
                </a:solidFill>
              </a:rPr>
              <a:t>get one set of chromosomes from mom and one </a:t>
            </a:r>
            <a:r>
              <a:rPr lang="en-US" sz="2800" b="1" dirty="0" smtClean="0">
                <a:solidFill>
                  <a:schemeClr val="accent2"/>
                </a:solidFill>
              </a:rPr>
              <a:t>set </a:t>
            </a:r>
            <a:r>
              <a:rPr lang="en-US" sz="2800" b="1" dirty="0">
                <a:solidFill>
                  <a:schemeClr val="accent2"/>
                </a:solidFill>
              </a:rPr>
              <a:t>from dad – SOOO we have TWO copies of each gene!</a:t>
            </a:r>
            <a:endParaRPr lang="en-US" sz="32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4000" dirty="0" smtClean="0"/>
              <a:t>Ex. Color of Pea Seeds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	YY					Yellow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err="1" smtClean="0">
                <a:solidFill>
                  <a:schemeClr val="accent2"/>
                </a:solidFill>
              </a:rPr>
              <a:t>Yy</a:t>
            </a:r>
            <a:r>
              <a:rPr lang="en-US" sz="2800" dirty="0" smtClean="0">
                <a:solidFill>
                  <a:schemeClr val="accent2"/>
                </a:solidFill>
              </a:rPr>
              <a:t>					Yellow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err="1" smtClean="0">
                <a:solidFill>
                  <a:schemeClr val="accent2"/>
                </a:solidFill>
              </a:rPr>
              <a:t>yy</a:t>
            </a:r>
            <a:r>
              <a:rPr lang="en-US" sz="2800" dirty="0" smtClean="0">
                <a:solidFill>
                  <a:schemeClr val="accent2"/>
                </a:solidFill>
              </a:rPr>
              <a:t>					green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_____________			______________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Genotype (in the genes)	</a:t>
            </a: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Phenotype (physical appearance)</a:t>
            </a: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600" dirty="0" smtClean="0"/>
              <a:t>Recessive only shows when paired with another recessive!</a:t>
            </a:r>
          </a:p>
        </p:txBody>
      </p:sp>
      <p:sp>
        <p:nvSpPr>
          <p:cNvPr id="4" name="Oval 3"/>
          <p:cNvSpPr/>
          <p:nvPr/>
        </p:nvSpPr>
        <p:spPr>
          <a:xfrm>
            <a:off x="6858000" y="3048000"/>
            <a:ext cx="2286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0" y="3532909"/>
            <a:ext cx="2286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71855" y="4114800"/>
            <a:ext cx="228600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65669"/>
              </p:ext>
            </p:extLst>
          </p:nvPr>
        </p:nvGraphicFramePr>
        <p:xfrm>
          <a:off x="1066800" y="2514600"/>
          <a:ext cx="56388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9600"/>
                <a:gridCol w="1879600"/>
                <a:gridCol w="1879600"/>
              </a:tblGrid>
              <a:tr h="7010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US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US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  <a:r>
                        <a:rPr lang="en-US" sz="4000" b="1" dirty="0" smtClean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US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</a:rPr>
                        <a:t>Y</a:t>
                      </a:r>
                      <a:r>
                        <a:rPr lang="en-US" sz="4000" b="1" dirty="0" err="1" smtClean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US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accent1"/>
                          </a:solidFill>
                        </a:rPr>
                        <a:t>Y</a:t>
                      </a:r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</a:rPr>
                        <a:t>y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accent1"/>
                          </a:solidFill>
                        </a:rPr>
                        <a:t>y</a:t>
                      </a:r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</a:rPr>
                        <a:t>y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6248400" y="3363402"/>
            <a:ext cx="2286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56711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9067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 shorthand way to predict possible offspring for a set of parents.</a:t>
            </a:r>
          </a:p>
          <a:p>
            <a:pPr marL="0" indent="0">
              <a:buNone/>
            </a:pP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264621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Parent 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851073" y="2819400"/>
            <a:ext cx="762000" cy="228600"/>
          </a:xfrm>
          <a:prstGeom prst="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71790" y="359362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Parent 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675620" y="3169438"/>
            <a:ext cx="238780" cy="1478762"/>
          </a:xfrm>
          <a:prstGeom prst="leftBrace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42309" y="5084619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Possible offspring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5635548"/>
            <a:ext cx="4343400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Genotype: </a:t>
            </a:r>
            <a:r>
              <a:rPr lang="en-US" sz="2800" dirty="0" smtClean="0"/>
              <a:t>1 YY : 2 </a:t>
            </a:r>
            <a:r>
              <a:rPr lang="en-US" sz="2800" dirty="0" err="1" smtClean="0"/>
              <a:t>Yy</a:t>
            </a:r>
            <a:r>
              <a:rPr lang="en-US" sz="2800" dirty="0" smtClean="0"/>
              <a:t> : 1yy</a:t>
            </a:r>
          </a:p>
          <a:p>
            <a:r>
              <a:rPr lang="en-US" sz="2800" b="1" dirty="0" smtClean="0"/>
              <a:t>Phenotype: </a:t>
            </a:r>
            <a:r>
              <a:rPr lang="en-US" sz="2800" dirty="0" smtClean="0"/>
              <a:t>3 yellow : 1 green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4308764" y="3363402"/>
            <a:ext cx="2286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08764" y="4194674"/>
            <a:ext cx="2286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48400" y="4194674"/>
            <a:ext cx="228600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2895600" y="3048000"/>
            <a:ext cx="3581400" cy="1859762"/>
          </a:xfrm>
          <a:prstGeom prst="wedgeEllipseCallou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29600" y="3058602"/>
            <a:ext cx="2286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9710" y="2895600"/>
            <a:ext cx="2286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61023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Exceptions to Mendel’s Laws</a:t>
            </a:r>
            <a:br>
              <a:rPr lang="en-US" dirty="0" smtClean="0"/>
            </a:br>
            <a:r>
              <a:rPr lang="en-US" sz="2400" dirty="0" smtClean="0"/>
              <a:t>(i.e. other forms of inheritance)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9067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>
              <a:buFont typeface="Courier New" pitchFamily="49" charset="0"/>
              <a:buChar char="o"/>
            </a:pPr>
            <a:r>
              <a:rPr lang="en-US" sz="3600" dirty="0" err="1" smtClean="0"/>
              <a:t>Codominance</a:t>
            </a:r>
            <a:r>
              <a:rPr lang="en-US" sz="3600" dirty="0" smtClean="0"/>
              <a:t> – TWO dominant alleles (both show)</a:t>
            </a:r>
          </a:p>
          <a:p>
            <a:pPr marL="0" indent="0">
              <a:buNone/>
            </a:pPr>
            <a:r>
              <a:rPr lang="en-US" sz="3600" dirty="0" smtClean="0"/>
              <a:t>(ex: chicken feathers)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>
              <a:buFont typeface="Courier New" pitchFamily="49" charset="0"/>
              <a:buChar char="o"/>
            </a:pPr>
            <a:r>
              <a:rPr lang="en-US" sz="3600" dirty="0" smtClean="0"/>
              <a:t>Multiple Alleles – more than 2 forms of a trait</a:t>
            </a:r>
          </a:p>
          <a:p>
            <a:pPr marL="0" indent="0">
              <a:buNone/>
            </a:pPr>
            <a:r>
              <a:rPr lang="en-US" sz="3600" dirty="0" smtClean="0"/>
              <a:t>(ex: Blood type has 3 alleles – A, B, and O)</a:t>
            </a:r>
          </a:p>
        </p:txBody>
      </p:sp>
      <p:pic>
        <p:nvPicPr>
          <p:cNvPr id="1029" name="Picture 5" descr="C:\Users\sspencer\AppData\Local\Microsoft\Windows\Temporary Internet Files\Content.IE5\KAEEO9JJ\MP9002278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2734147" cy="18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spencer\AppData\Local\Microsoft\Windows\Temporary Internet Files\Content.IE5\6D6279BH\MC9002868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478782" cy="13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61023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More Exceptions to Mendel’s Laws</a:t>
            </a:r>
            <a:br>
              <a:rPr lang="en-US" dirty="0" smtClean="0"/>
            </a:br>
            <a:r>
              <a:rPr lang="en-US" sz="2400" dirty="0" smtClean="0"/>
              <a:t>(i.e. other forms of inheritance)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9067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>
              <a:buFont typeface="Courier New" pitchFamily="49" charset="0"/>
              <a:buChar char="o"/>
            </a:pPr>
            <a:r>
              <a:rPr lang="en-US" sz="3600" dirty="0" smtClean="0"/>
              <a:t>Polygenic – multiple genes control a single trait</a:t>
            </a:r>
          </a:p>
          <a:p>
            <a:pPr marL="0" indent="0">
              <a:buNone/>
            </a:pPr>
            <a:r>
              <a:rPr lang="en-US" sz="3600" dirty="0" smtClean="0"/>
              <a:t>(ex: eye color, skin color)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>
              <a:buFont typeface="Courier New" pitchFamily="49" charset="0"/>
              <a:buChar char="o"/>
            </a:pPr>
            <a:r>
              <a:rPr lang="en-US" sz="3600" dirty="0" smtClean="0"/>
              <a:t>Sex Linked – trait is linked to a sex chromosome (usually the X chromosome)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1"/>
                </a:solidFill>
              </a:rPr>
              <a:t>Remember: Boys = XY, Girls = XX</a:t>
            </a:r>
          </a:p>
        </p:txBody>
      </p:sp>
      <p:pic>
        <p:nvPicPr>
          <p:cNvPr id="2051" name="Picture 3" descr="C:\Users\sspencer\AppData\Local\Microsoft\Windows\Temporary Internet Files\Content.IE5\UYHTBY3I\MP9004486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spencer\AppData\Local\Microsoft\Windows\Temporary Internet Files\Content.IE5\6D6279BH\MP9004486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4" y="2497412"/>
            <a:ext cx="1177636" cy="8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3504"/>
              </p:ext>
            </p:extLst>
          </p:nvPr>
        </p:nvGraphicFramePr>
        <p:xfrm>
          <a:off x="2743200" y="3431884"/>
          <a:ext cx="56388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9600"/>
                <a:gridCol w="1879600"/>
                <a:gridCol w="1879600"/>
              </a:tblGrid>
              <a:tr h="7010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4000" b="1" baseline="30000" dirty="0" smtClean="0">
                          <a:solidFill>
                            <a:schemeClr val="accent1"/>
                          </a:solidFill>
                        </a:rPr>
                        <a:t>H</a:t>
                      </a:r>
                      <a:endParaRPr lang="en-US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4000" b="1" baseline="30000" dirty="0" err="1" smtClean="0">
                          <a:solidFill>
                            <a:schemeClr val="accent1"/>
                          </a:solidFill>
                        </a:rPr>
                        <a:t>h</a:t>
                      </a:r>
                      <a:endParaRPr lang="en-US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4000" b="1" baseline="30000" dirty="0" smtClean="0">
                          <a:solidFill>
                            <a:srgbClr val="0070C0"/>
                          </a:solidFill>
                        </a:rPr>
                        <a:t>H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4000" b="1" baseline="30000" dirty="0" smtClean="0">
                          <a:solidFill>
                            <a:srgbClr val="0070C0"/>
                          </a:solidFill>
                        </a:rPr>
                        <a:t>H</a:t>
                      </a:r>
                      <a:r>
                        <a:rPr lang="en-US" sz="4000" b="1" dirty="0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4000" b="1" baseline="30000" dirty="0" smtClean="0">
                          <a:solidFill>
                            <a:schemeClr val="accent1"/>
                          </a:solidFill>
                        </a:rPr>
                        <a:t>H</a:t>
                      </a:r>
                      <a:endParaRPr lang="en-US" sz="40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4000" b="1" baseline="30000" dirty="0" err="1" smtClean="0">
                          <a:solidFill>
                            <a:srgbClr val="0070C0"/>
                          </a:solidFill>
                        </a:rPr>
                        <a:t>H</a:t>
                      </a:r>
                      <a:r>
                        <a:rPr lang="en-US" sz="4000" b="1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4000" b="1" baseline="30000" dirty="0" err="1" smtClean="0">
                          <a:solidFill>
                            <a:schemeClr val="accent1"/>
                          </a:solidFill>
                        </a:rPr>
                        <a:t>h</a:t>
                      </a:r>
                      <a:endParaRPr lang="en-US" sz="4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4000" b="1" baseline="30000" dirty="0" smtClean="0">
                          <a:solidFill>
                            <a:schemeClr val="accent1"/>
                          </a:solidFill>
                        </a:rPr>
                        <a:t>H</a:t>
                      </a:r>
                      <a:r>
                        <a:rPr lang="en-US" sz="4000" b="1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4000" b="1" baseline="30000" dirty="0" err="1" smtClean="0">
                          <a:solidFill>
                            <a:schemeClr val="accent1"/>
                          </a:solidFill>
                        </a:rPr>
                        <a:t>h</a:t>
                      </a:r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</a:rPr>
                        <a:t>Y</a:t>
                      </a:r>
                      <a:endParaRPr lang="en-US" sz="4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17660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closer LOOK at Sex-Linked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96771" y="3624590"/>
            <a:ext cx="102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Dad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708073"/>
            <a:ext cx="6857999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Phenotype Possibilities:</a:t>
            </a:r>
          </a:p>
          <a:p>
            <a:r>
              <a:rPr lang="en-US" sz="2800" b="1" dirty="0"/>
              <a:t>2</a:t>
            </a:r>
            <a:r>
              <a:rPr lang="en-US" sz="2800" b="1" dirty="0" smtClean="0"/>
              <a:t> girls w/hair : 1 boy w/hair : 1 boy bald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25773"/>
              </p:ext>
            </p:extLst>
          </p:nvPr>
        </p:nvGraphicFramePr>
        <p:xfrm>
          <a:off x="152400" y="1397000"/>
          <a:ext cx="2313708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236"/>
                <a:gridCol w="771236"/>
                <a:gridCol w="77123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</a:t>
                      </a:r>
                    </a:p>
                    <a:p>
                      <a:pPr algn="ctr"/>
                      <a:r>
                        <a:rPr lang="en-US" b="1" dirty="0" smtClean="0"/>
                        <a:t>(Girl)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</a:t>
                      </a:r>
                    </a:p>
                    <a:p>
                      <a:pPr algn="ctr"/>
                      <a:r>
                        <a:rPr lang="en-US" b="1" dirty="0" smtClean="0"/>
                        <a:t>(Girl)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XY</a:t>
                      </a:r>
                    </a:p>
                    <a:p>
                      <a:pPr algn="ctr"/>
                      <a:r>
                        <a:rPr lang="en-US" b="1" dirty="0" smtClean="0"/>
                        <a:t>(Boy)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XY</a:t>
                      </a:r>
                    </a:p>
                    <a:p>
                      <a:pPr algn="ctr"/>
                      <a:r>
                        <a:rPr lang="en-US" b="1" dirty="0" smtClean="0"/>
                        <a:t>(Boy)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09455" y="139930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mom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2514600" y="1518910"/>
            <a:ext cx="381000" cy="228600"/>
          </a:xfrm>
          <a:prstGeom prst="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304800" y="3169438"/>
            <a:ext cx="228600" cy="411962"/>
          </a:xfrm>
          <a:prstGeom prst="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95600" y="2819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Example: Hair (H) or Baldness (h)</a:t>
            </a:r>
            <a:endParaRPr lang="en-US" sz="3200" dirty="0"/>
          </a:p>
        </p:txBody>
      </p:sp>
      <p:pic>
        <p:nvPicPr>
          <p:cNvPr id="3074" name="Picture 2" descr="C:\Users\sspencer\AppData\Local\Microsoft\Windows\Temporary Internet Files\Content.IE5\6D6279BH\MP9004422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66494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spencer\AppData\Local\Microsoft\Windows\Temporary Internet Files\Content.IE5\UYHTBY3I\MP9004422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57" y="1747510"/>
            <a:ext cx="710784" cy="7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based on DNA!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7" name="Picture 13" descr="C:\Users\sspencer\AppData\Local\Microsoft\Windows\Temporary Internet Files\Content.IE5\KAEEO9JJ\MC9003052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90525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qual 4"/>
          <p:cNvSpPr/>
          <p:nvPr/>
        </p:nvSpPr>
        <p:spPr>
          <a:xfrm>
            <a:off x="7162800" y="2411065"/>
            <a:ext cx="1295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9" name="Picture 15" descr="C:\Users\sspencer\AppData\Local\Microsoft\Windows\Temporary Internet Files\Content.IE5\UYHTBY3I\MP9003994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78" y="2015836"/>
            <a:ext cx="2566844" cy="170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qual 19"/>
          <p:cNvSpPr/>
          <p:nvPr/>
        </p:nvSpPr>
        <p:spPr>
          <a:xfrm>
            <a:off x="2514600" y="2438400"/>
            <a:ext cx="1295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27318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25291" y="3810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Blueprints</a:t>
            </a:r>
            <a:endParaRPr lang="en-US" dirty="0"/>
          </a:p>
        </p:txBody>
      </p:sp>
      <p:pic>
        <p:nvPicPr>
          <p:cNvPr id="1042" name="Picture 18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2" y="4343400"/>
            <a:ext cx="16850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137918" y="5146964"/>
            <a:ext cx="54254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1043" name="Picture 19" descr="C:\Users\sspencer\AppData\Local\Microsoft\Windows\Temporary Internet Files\Content.IE5\6D6279BH\MP90009115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62" y="4346864"/>
            <a:ext cx="158661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267073" y="5146964"/>
            <a:ext cx="54254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1044" name="Picture 20" descr="C:\Users\sspencer\AppData\Local\Microsoft\Windows\Temporary Internet Files\Content.IE5\SRJE8J7H\MP90040503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46" y="4842164"/>
            <a:ext cx="148061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27278" y="5143500"/>
            <a:ext cx="54254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9" y="4828309"/>
            <a:ext cx="1719938" cy="1004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21333" y="5832764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91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spencer\AppData\Local\Microsoft\Windows\Temporary Internet Files\Content.IE5\KAEEO9JJ\MP9004073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93708"/>
            <a:ext cx="805123" cy="14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spencer\AppData\Local\Microsoft\Windows\Temporary Internet Files\Content.IE5\SRJE8J7H\MP9004223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905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40511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Should we or Shouldn’t we??</a:t>
            </a:r>
            <a:br>
              <a:rPr lang="en-US" dirty="0" smtClean="0"/>
            </a:br>
            <a:r>
              <a:rPr lang="en-US" sz="2400" dirty="0" smtClean="0"/>
              <a:t>Biotechnology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101" name="Picture 5" descr="C:\Users\sspencer\AppData\Local\Microsoft\Windows\Temporary Internet Files\Content.IE5\SRJE8J7H\MC9002972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28109"/>
            <a:ext cx="1509827" cy="13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90678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3600" b="1" dirty="0" smtClean="0"/>
              <a:t>Genetic Engineering </a:t>
            </a:r>
            <a:r>
              <a:rPr lang="en-US" sz="3600" dirty="0" smtClean="0"/>
              <a:t>– direct changing of an organism’s DNA (gene therapy &amp; GMOs)</a:t>
            </a:r>
          </a:p>
          <a:p>
            <a:pPr marL="0" indent="0">
              <a:buNone/>
            </a:pPr>
            <a:endParaRPr lang="en-US" sz="3600" dirty="0" smtClean="0"/>
          </a:p>
          <a:p>
            <a:pPr>
              <a:buFont typeface="Courier New" pitchFamily="49" charset="0"/>
              <a:buChar char="o"/>
            </a:pPr>
            <a:r>
              <a:rPr lang="en-US" sz="3600" b="1" dirty="0" smtClean="0"/>
              <a:t>Cloning</a:t>
            </a:r>
            <a:r>
              <a:rPr lang="en-US" sz="3600" dirty="0" smtClean="0"/>
              <a:t> – making an identical copy of an organism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>
              <a:buFont typeface="Courier New" pitchFamily="49" charset="0"/>
              <a:buChar char="o"/>
            </a:pPr>
            <a:r>
              <a:rPr lang="en-US" sz="3600" b="1" dirty="0" smtClean="0"/>
              <a:t>Stem Cells </a:t>
            </a:r>
            <a:r>
              <a:rPr lang="en-US" sz="3600" dirty="0" smtClean="0"/>
              <a:t>– manipulating undifferentiated cells to become specific cell types like nerves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dirty="0" smtClean="0"/>
              <a:t>‘Designer’ Babies </a:t>
            </a:r>
            <a:r>
              <a:rPr lang="en-US" sz="3600" dirty="0" smtClean="0"/>
              <a:t>– using technology to</a:t>
            </a:r>
          </a:p>
          <a:p>
            <a:pPr marL="0" indent="0">
              <a:buNone/>
            </a:pPr>
            <a:r>
              <a:rPr lang="en-US" sz="3600" dirty="0" smtClean="0"/>
              <a:t> select fertilized eggs with desirable traits</a:t>
            </a:r>
          </a:p>
        </p:txBody>
      </p:sp>
      <p:pic>
        <p:nvPicPr>
          <p:cNvPr id="4099" name="Picture 3" descr="C:\Users\sspencer\AppData\Local\Microsoft\Windows\Temporary Internet Files\Content.IE5\KAEEO9JJ\MP90040154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2362200"/>
            <a:ext cx="198777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spencer\AppData\Local\Microsoft\Windows\Temporary Internet Files\Content.IE5\UYHTBY3I\MC90028114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3487"/>
            <a:ext cx="1284837" cy="14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DNA is found inside the chromatin (chromosomes)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DNA is made up of nucleotides.</a:t>
            </a:r>
          </a:p>
          <a:p>
            <a:r>
              <a:rPr lang="en-US" dirty="0" smtClean="0"/>
              <a:t>DNA is a double helix.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2444763" cy="2790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6158" y="4800600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Public Domain Image (CC0)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809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closer look!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7630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b="1" dirty="0" smtClean="0">
                <a:solidFill>
                  <a:schemeClr val="accent2"/>
                </a:solidFill>
              </a:rPr>
              <a:t>nucleotide</a:t>
            </a:r>
            <a:r>
              <a:rPr lang="en-US" dirty="0" smtClean="0"/>
              <a:t> =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 carbon sugar (</a:t>
            </a:r>
            <a:r>
              <a:rPr lang="en-US" dirty="0" err="1" smtClean="0"/>
              <a:t>deoxyribose</a:t>
            </a:r>
            <a:r>
              <a:rPr lang="en-US" dirty="0" smtClean="0"/>
              <a:t>) + phosphate + nitrogenous base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Nitrogenous Bases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Adenine	Thymine</a:t>
            </a:r>
          </a:p>
          <a:p>
            <a:pPr marL="0" indent="0">
              <a:buNone/>
            </a:pPr>
            <a:r>
              <a:rPr lang="en-US" dirty="0" smtClean="0"/>
              <a:t>Cytosine	Guanine</a:t>
            </a:r>
            <a:endParaRPr lang="en-US" dirty="0"/>
          </a:p>
        </p:txBody>
      </p:sp>
      <p:pic>
        <p:nvPicPr>
          <p:cNvPr id="2051" name="Picture 3" descr="C:\Users\sspencer\AppData\Local\Microsoft\Windows\Temporary Internet Files\Content.IE5\UYHTBY3I\MM90039575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18013"/>
            <a:ext cx="1405467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81"/>
          <a:stretch/>
        </p:blipFill>
        <p:spPr>
          <a:xfrm>
            <a:off x="2970742" y="2209800"/>
            <a:ext cx="3277658" cy="2952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6" r="19988"/>
          <a:stretch/>
        </p:blipFill>
        <p:spPr>
          <a:xfrm>
            <a:off x="6051363" y="4800600"/>
            <a:ext cx="2845059" cy="1879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6824" y="5200384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76109" y="6572253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93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6102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Nucleotide + Nucleotide + Nucleotide + Nucleotide….= </a:t>
            </a:r>
            <a:r>
              <a:rPr lang="en-US" b="1" dirty="0" smtClean="0"/>
              <a:t>DNA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38400"/>
            <a:ext cx="3918207" cy="4264292"/>
          </a:xfrm>
        </p:spPr>
      </p:pic>
      <p:sp>
        <p:nvSpPr>
          <p:cNvPr id="5" name="TextBox 4"/>
          <p:cNvSpPr txBox="1"/>
          <p:nvPr/>
        </p:nvSpPr>
        <p:spPr>
          <a:xfrm>
            <a:off x="990600" y="1841212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Notice the </a:t>
            </a:r>
            <a:r>
              <a:rPr lang="en-US" sz="3200" dirty="0" smtClean="0">
                <a:solidFill>
                  <a:schemeClr val="accent2"/>
                </a:solidFill>
              </a:rPr>
              <a:t>COMPLIMENTARY BASE PAIRING</a:t>
            </a:r>
            <a:r>
              <a:rPr lang="en-US" sz="3200" dirty="0" smtClean="0"/>
              <a:t>!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dirty="0" smtClean="0"/>
              <a:t>matches </a:t>
            </a:r>
            <a:r>
              <a:rPr lang="en-US" sz="2800" b="1" dirty="0" smtClean="0"/>
              <a:t>T</a:t>
            </a:r>
          </a:p>
          <a:p>
            <a:r>
              <a:rPr lang="en-US" sz="2800" b="1" dirty="0" smtClean="0"/>
              <a:t>C </a:t>
            </a:r>
            <a:r>
              <a:rPr lang="en-US" sz="2800" dirty="0" smtClean="0"/>
              <a:t>matches </a:t>
            </a:r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7473" y="6432322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19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61023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Quick Check!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841212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would be the complimentary bases to the following strand of DNA nucleotides?</a:t>
            </a:r>
          </a:p>
          <a:p>
            <a:pPr algn="ctr"/>
            <a:r>
              <a:rPr lang="en-US" sz="3200" dirty="0" smtClean="0"/>
              <a:t>ATCCGATTG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That’s Right!</a:t>
            </a:r>
          </a:p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TAGGCTAAC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56711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do new cells get the DNA?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038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DNA Replication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Before cell division, DNA helix unwinds and splits apart.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nucleotides come in, matching the opened DNA sides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Two DNA helixes are formed (each with half old and half new)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02924"/>
            <a:ext cx="4492760" cy="4778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151825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original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7491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new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67106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new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306310" y="3124200"/>
            <a:ext cx="265180" cy="2362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60089" y="6373404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22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let’s turn these ‘blueprints’ into a ‘house’ </a:t>
            </a:r>
            <a:r>
              <a:rPr lang="en-US" sz="2700" dirty="0" smtClean="0"/>
              <a:t>(…’DNA’ into ‘Proteins’)</a:t>
            </a:r>
            <a:endParaRPr lang="en-US" sz="2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4038600" cy="4012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2"/>
                </a:solidFill>
              </a:rPr>
              <a:t>Protein Synthesis: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4000" dirty="0" smtClean="0"/>
              <a:t>Making proteins from DNA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124200"/>
            <a:ext cx="388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Two Steps:</a:t>
            </a:r>
          </a:p>
          <a:p>
            <a:endParaRPr lang="en-US" sz="4400" dirty="0"/>
          </a:p>
          <a:p>
            <a:pPr marL="514350" indent="-514350">
              <a:buAutoNum type="arabicPeriod"/>
            </a:pPr>
            <a:r>
              <a:rPr lang="en-US" sz="4400" dirty="0" smtClean="0"/>
              <a:t>Transcription 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Translation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657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400" y="152400"/>
            <a:ext cx="2743200" cy="40862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0386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DNA helix unwinds and splits apart.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nucleotides come in, forming a messenger RNA (mRNA) strand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mRNA strand detaches, leaves the nucleus, and goes to a ribosome in the cytoplasm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8" y="1219200"/>
            <a:ext cx="4621572" cy="51877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57800" y="2743200"/>
            <a:ext cx="1953374" cy="76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56711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Transcription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7700" y="6187785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57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669</TotalTime>
  <Words>837</Words>
  <Application>Microsoft Office PowerPoint</Application>
  <PresentationFormat>On-screen Show (4:3)</PresentationFormat>
  <Paragraphs>259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Biology EOC Review</vt:lpstr>
      <vt:lpstr>It’s all based on DNA!</vt:lpstr>
      <vt:lpstr>Quick Review!</vt:lpstr>
      <vt:lpstr>Let’s take a closer look!</vt:lpstr>
      <vt:lpstr>Nucleotide + Nucleotide + Nucleotide + Nucleotide….= DNA</vt:lpstr>
      <vt:lpstr>Quick Check!</vt:lpstr>
      <vt:lpstr>How do new cells get the DNA?</vt:lpstr>
      <vt:lpstr>Now let’s turn these ‘blueprints’ into a ‘house’ (…’DNA’ into ‘Proteins’)</vt:lpstr>
      <vt:lpstr>Transcription</vt:lpstr>
      <vt:lpstr>REMINDER!!!!</vt:lpstr>
      <vt:lpstr>Translation</vt:lpstr>
      <vt:lpstr>Oops! Mistakes Happen!</vt:lpstr>
      <vt:lpstr>DNA to Genes to Inheritance</vt:lpstr>
      <vt:lpstr>The Father of Genetics</vt:lpstr>
      <vt:lpstr>The Law of Dominance</vt:lpstr>
      <vt:lpstr>Punnett Squares</vt:lpstr>
      <vt:lpstr>Exceptions to Mendel’s Laws (i.e. other forms of inheritance)</vt:lpstr>
      <vt:lpstr>More Exceptions to Mendel’s Laws (i.e. other forms of inheritance)</vt:lpstr>
      <vt:lpstr>A closer LOOK at Sex-Linked</vt:lpstr>
      <vt:lpstr>Should we or Shouldn’t we?? Biotechnology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EOC Review</dc:title>
  <dc:creator>Windows User</dc:creator>
  <cp:lastModifiedBy>Windows User</cp:lastModifiedBy>
  <cp:revision>35</cp:revision>
  <dcterms:created xsi:type="dcterms:W3CDTF">2013-04-22T18:19:11Z</dcterms:created>
  <dcterms:modified xsi:type="dcterms:W3CDTF">2013-04-25T01:11:13Z</dcterms:modified>
</cp:coreProperties>
</file>