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834648-2FD0-48C2-A56A-2546CA0F57D8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F58F47-9F10-4812-95CC-DDFDDAC3B8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Biology EOC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Session 4: Ecology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800" dirty="0"/>
              <a:t>Created by S. Spencer (April 2013)</a:t>
            </a:r>
          </a:p>
          <a:p>
            <a:r>
              <a:rPr lang="en-US" sz="800" dirty="0"/>
              <a:t>All images are Microsoft Clipart used with permission from Microsoft, </a:t>
            </a:r>
            <a:r>
              <a:rPr lang="en-US" sz="800" dirty="0" err="1"/>
              <a:t>Inc</a:t>
            </a:r>
            <a:r>
              <a:rPr lang="en-US" sz="800" dirty="0"/>
              <a:t>, unless otherwise </a:t>
            </a:r>
            <a:r>
              <a:rPr lang="en-US" sz="800" dirty="0" smtClean="0"/>
              <a:t>noted.</a:t>
            </a: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0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3970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ONE</a:t>
            </a:r>
            <a:r>
              <a:rPr lang="en-US" sz="3200" dirty="0" smtClean="0"/>
              <a:t> organism </a:t>
            </a:r>
            <a:r>
              <a:rPr lang="en-US" sz="3200" dirty="0" smtClean="0">
                <a:solidFill>
                  <a:srgbClr val="C00000"/>
                </a:solidFill>
              </a:rPr>
              <a:t>benefits</a:t>
            </a:r>
            <a:r>
              <a:rPr lang="en-US" sz="3200" dirty="0" smtClean="0"/>
              <a:t> and </a:t>
            </a:r>
            <a:r>
              <a:rPr lang="en-US" sz="3200" b="1" dirty="0" smtClean="0"/>
              <a:t>ONE</a:t>
            </a:r>
            <a:r>
              <a:rPr lang="en-US" sz="3200" dirty="0" smtClean="0"/>
              <a:t> organism is </a:t>
            </a:r>
            <a:r>
              <a:rPr lang="en-US" sz="3200" dirty="0" smtClean="0">
                <a:solidFill>
                  <a:srgbClr val="C00000"/>
                </a:solidFill>
              </a:rPr>
              <a:t>harmed!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494" y="5339183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  <p:pic>
        <p:nvPicPr>
          <p:cNvPr id="8194" name="Picture 2" descr="C:\Users\sspencer\AppData\Local\Microsoft\Windows\Temporary Internet Files\Content.IE5\SRJE8J7H\MC9002022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68" y="3810001"/>
            <a:ext cx="2883162" cy="20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2" y="3276600"/>
            <a:ext cx="2335528" cy="19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Predator/Prey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3970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ONE</a:t>
            </a:r>
            <a:r>
              <a:rPr lang="en-US" sz="3200" dirty="0" smtClean="0"/>
              <a:t> organism </a:t>
            </a:r>
            <a:r>
              <a:rPr lang="en-US" sz="3200" dirty="0" smtClean="0">
                <a:solidFill>
                  <a:srgbClr val="C00000"/>
                </a:solidFill>
              </a:rPr>
              <a:t>benefits</a:t>
            </a:r>
            <a:r>
              <a:rPr lang="en-US" sz="3200" dirty="0" smtClean="0"/>
              <a:t> and </a:t>
            </a:r>
            <a:r>
              <a:rPr lang="en-US" sz="3200" b="1" dirty="0" smtClean="0"/>
              <a:t>ONE</a:t>
            </a:r>
            <a:r>
              <a:rPr lang="en-US" sz="3200" dirty="0" smtClean="0"/>
              <a:t> organism is </a:t>
            </a:r>
            <a:r>
              <a:rPr lang="en-US" sz="3200" dirty="0" smtClean="0">
                <a:solidFill>
                  <a:srgbClr val="C00000"/>
                </a:solidFill>
              </a:rPr>
              <a:t>killed</a:t>
            </a:r>
            <a:r>
              <a:rPr lang="en-US" sz="3200" dirty="0" smtClean="0"/>
              <a:t>!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897901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18" y="3124200"/>
            <a:ext cx="2710118" cy="17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9477"/>
            <a:ext cx="4424144" cy="1202485"/>
          </a:xfrm>
        </p:spPr>
        <p:txBody>
          <a:bodyPr/>
          <a:lstStyle/>
          <a:p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Invasive Species</a:t>
            </a:r>
            <a:r>
              <a:rPr lang="en-US" sz="3200" dirty="0" smtClean="0"/>
              <a:t> </a:t>
            </a:r>
          </a:p>
          <a:p>
            <a:pPr marL="0" indent="0" algn="ctr">
              <a:buNone/>
            </a:pPr>
            <a:r>
              <a:rPr lang="en-US" sz="3200" dirty="0" smtClean="0"/>
              <a:t>introduction of new organisms to area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8712" y="5231461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  <p:pic>
        <p:nvPicPr>
          <p:cNvPr id="9219" name="Picture 3" descr="C:\Users\sspencer\AppData\Local\Microsoft\Windows\Temporary Internet Files\Content.IE5\SRJE8J7H\MP9004410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2" y="2895600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5600"/>
            <a:ext cx="3314200" cy="22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9477"/>
            <a:ext cx="4424144" cy="1202485"/>
          </a:xfrm>
        </p:spPr>
        <p:txBody>
          <a:bodyPr/>
          <a:lstStyle/>
          <a:p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Global Warming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2800" dirty="0" smtClean="0"/>
              <a:t>Increase in Earth’s average surface temperature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sspencer\AppData\Local\Microsoft\Windows\Temporary Internet Files\Content.IE5\UYHTBY3I\MC9001498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12" y="2743200"/>
            <a:ext cx="2000816" cy="195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spencer\AppData\Local\Microsoft\Windows\Temporary Internet Files\Content.IE5\SRJE8J7H\MC91021636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86" y="4611086"/>
            <a:ext cx="1918823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spencer\AppData\Local\Microsoft\Windows\Temporary Internet Files\Content.IE5\KAEEO9JJ\MP9004486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67" y="2590800"/>
            <a:ext cx="2854466" cy="18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sspencer\AppData\Local\Microsoft\Windows\Temporary Internet Files\Content.IE5\UYHTBY3I\MP9004423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55" y="4962985"/>
            <a:ext cx="1723089" cy="9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9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9477"/>
            <a:ext cx="4424144" cy="1202485"/>
          </a:xfrm>
        </p:spPr>
        <p:txBody>
          <a:bodyPr/>
          <a:lstStyle/>
          <a:p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953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Do Your Part!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dirty="0" smtClean="0"/>
              <a:t>Renewable</a:t>
            </a:r>
            <a:r>
              <a:rPr lang="en-US" sz="3600" dirty="0" smtClean="0"/>
              <a:t> resources –can be replenished over time (wind, solar, trees, fish)</a:t>
            </a:r>
          </a:p>
          <a:p>
            <a:pPr>
              <a:buFont typeface="Courier New" pitchFamily="49" charset="0"/>
              <a:buChar char="o"/>
            </a:pPr>
            <a:endParaRPr lang="en-US" sz="3600" dirty="0"/>
          </a:p>
          <a:p>
            <a:pPr>
              <a:buFont typeface="Courier New" pitchFamily="49" charset="0"/>
              <a:buChar char="o"/>
            </a:pPr>
            <a:endParaRPr lang="en-US" sz="3600" dirty="0" smtClean="0"/>
          </a:p>
          <a:p>
            <a:pPr>
              <a:buFont typeface="Courier New" pitchFamily="49" charset="0"/>
              <a:buChar char="o"/>
            </a:pPr>
            <a:r>
              <a:rPr lang="en-US" sz="3600" b="1" dirty="0" smtClean="0"/>
              <a:t>Nonrenewable</a:t>
            </a:r>
            <a:r>
              <a:rPr lang="en-US" sz="3600" dirty="0" smtClean="0"/>
              <a:t> resources – cannot be replenished; limited amount (gasoline, oil, coal)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267" name="Picture 3" descr="C:\Users\sspencer\AppData\Local\Microsoft\Windows\Temporary Internet Files\Content.IE5\UYHTBY3I\MP9004032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04" y="1066800"/>
            <a:ext cx="1244191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sspencer\AppData\Local\Microsoft\Windows\Temporary Internet Files\Content.IE5\6D6279BH\MC9004379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32176"/>
            <a:ext cx="1987550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sspencer\AppData\Local\Microsoft\Windows\Temporary Internet Files\Content.IE5\SRJE8J7H\MC9001497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39016"/>
            <a:ext cx="1610593" cy="14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sspencer\AppData\Local\Microsoft\Windows\Temporary Internet Files\Content.IE5\6D6279BH\MP90039939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57" y="5469626"/>
            <a:ext cx="1957243" cy="13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sspencer\AppData\Local\Microsoft\Windows\Temporary Internet Files\Content.IE5\SRJE8J7H\MC9003525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14" y="5421008"/>
            <a:ext cx="1426518" cy="14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4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Interrelated!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Organisms &amp; Environment, Environment &amp; Organisms – they are all interconnected!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ABIOTIC – nonliving </a:t>
            </a:r>
          </a:p>
          <a:p>
            <a:pPr marL="0" indent="0">
              <a:buNone/>
            </a:pPr>
            <a:r>
              <a:rPr lang="en-US" sz="3200" dirty="0" smtClean="0"/>
              <a:t>BIOTIC – living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*both affect a population’s </a:t>
            </a:r>
            <a:r>
              <a:rPr lang="en-US" sz="3200" b="1" i="1" dirty="0" smtClean="0">
                <a:solidFill>
                  <a:srgbClr val="C00000"/>
                </a:solidFill>
              </a:rPr>
              <a:t>carrying capacity</a:t>
            </a:r>
            <a:r>
              <a:rPr lang="en-US" sz="3200" dirty="0" smtClean="0">
                <a:solidFill>
                  <a:srgbClr val="C00000"/>
                </a:solidFill>
              </a:rPr>
              <a:t>! </a:t>
            </a:r>
            <a:r>
              <a:rPr lang="en-US" sz="3200" dirty="0" smtClean="0"/>
              <a:t>(# of individuals)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sspencer\AppData\Local\Microsoft\Windows\Temporary Internet Files\Content.IE5\KAEEO9JJ\MP9004423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7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spencer\AppData\Local\Microsoft\Windows\Temporary Internet Files\Content.IE5\6D6279BH\MC91021703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81697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27" y="276626"/>
            <a:ext cx="4928755" cy="1202485"/>
          </a:xfrm>
        </p:spPr>
        <p:txBody>
          <a:bodyPr/>
          <a:lstStyle/>
          <a:p>
            <a:r>
              <a:rPr lang="en-US" dirty="0" smtClean="0"/>
              <a:t>Cycling of Water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 rot="10800000">
            <a:off x="685800" y="3276600"/>
            <a:ext cx="7772400" cy="3048000"/>
          </a:xfrm>
          <a:prstGeom prst="flowChartDocument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685800" y="3124200"/>
            <a:ext cx="6781800" cy="3200400"/>
          </a:xfrm>
          <a:prstGeom prst="rt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990600" y="2743200"/>
            <a:ext cx="304800" cy="762000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762000" y="1981200"/>
            <a:ext cx="838200" cy="9906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sspencer\AppData\Local\Microsoft\Windows\Temporary Internet Files\Content.IE5\UYHTBY3I\MC9003111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21" y="1135685"/>
            <a:ext cx="1724558" cy="18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p Arrow 12"/>
          <p:cNvSpPr/>
          <p:nvPr/>
        </p:nvSpPr>
        <p:spPr>
          <a:xfrm>
            <a:off x="4236027" y="1579325"/>
            <a:ext cx="228600" cy="1219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96379" y="111180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condensation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600200" y="245225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transpiration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2743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evaporation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85676" y="249386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precipitation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00200" y="3061716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Run off</a:t>
            </a:r>
            <a:endParaRPr lang="en-US" sz="1200" dirty="0"/>
          </a:p>
        </p:txBody>
      </p:sp>
      <p:sp>
        <p:nvSpPr>
          <p:cNvPr id="24" name="Up Arrow 23"/>
          <p:cNvSpPr/>
          <p:nvPr/>
        </p:nvSpPr>
        <p:spPr>
          <a:xfrm>
            <a:off x="1905000" y="1257300"/>
            <a:ext cx="228600" cy="1219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971476" y="2770863"/>
            <a:ext cx="200724" cy="50573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582292">
            <a:off x="1954281" y="3451029"/>
            <a:ext cx="762000" cy="16648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8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27" y="276626"/>
            <a:ext cx="4928755" cy="1202485"/>
          </a:xfrm>
        </p:spPr>
        <p:txBody>
          <a:bodyPr/>
          <a:lstStyle/>
          <a:p>
            <a:r>
              <a:rPr lang="en-US" dirty="0" smtClean="0"/>
              <a:t>Cycling of Carbon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 rot="10800000">
            <a:off x="685800" y="4343400"/>
            <a:ext cx="7772400" cy="1981200"/>
          </a:xfrm>
          <a:prstGeom prst="flowChartDocumen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990600" y="2743200"/>
            <a:ext cx="304800" cy="762000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762000" y="1981200"/>
            <a:ext cx="838200" cy="9906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6542976" y="2039407"/>
            <a:ext cx="228600" cy="1219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ocument 6"/>
          <p:cNvSpPr/>
          <p:nvPr/>
        </p:nvSpPr>
        <p:spPr>
          <a:xfrm rot="10800000">
            <a:off x="5562600" y="5486400"/>
            <a:ext cx="2895600" cy="834736"/>
          </a:xfrm>
          <a:prstGeom prst="flowChartDocumen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C:\Users\sspencer\AppData\Local\Microsoft\Windows\Temporary Internet Files\Content.IE5\UYHTBY3I\MP9004391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87738"/>
            <a:ext cx="2057400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/>
          <p:cNvSpPr/>
          <p:nvPr/>
        </p:nvSpPr>
        <p:spPr>
          <a:xfrm>
            <a:off x="685800" y="3124200"/>
            <a:ext cx="6781800" cy="3200400"/>
          </a:xfrm>
          <a:prstGeom prst="rt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245225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photosynthesis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71476" y="171459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Fossil fuel burning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82782" y="389250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Respiration</a:t>
            </a:r>
            <a:endParaRPr lang="en-US" sz="1200" dirty="0"/>
          </a:p>
        </p:txBody>
      </p:sp>
      <p:pic>
        <p:nvPicPr>
          <p:cNvPr id="3074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45780"/>
            <a:ext cx="1159358" cy="8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 rot="3522178">
            <a:off x="2446043" y="2838558"/>
            <a:ext cx="583400" cy="248492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12570316">
            <a:off x="1308501" y="3526132"/>
            <a:ext cx="583400" cy="248492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6" name="Picture 4" descr="C:\Users\sspencer\AppData\Local\Microsoft\Windows\Temporary Internet Files\Content.IE5\SRJE8J7H\MC9002979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36" y="3023731"/>
            <a:ext cx="1669694" cy="14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spencer\AppData\Local\Microsoft\Windows\Temporary Internet Files\Content.IE5\6D6279BH\MC90005691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29" y="3469943"/>
            <a:ext cx="1826971" cy="13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72000" y="5955723"/>
            <a:ext cx="1842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Sediment &amp; Weathering</a:t>
            </a:r>
            <a:endParaRPr lang="en-US" sz="1200" dirty="0"/>
          </a:p>
        </p:txBody>
      </p:sp>
      <p:sp>
        <p:nvSpPr>
          <p:cNvPr id="8" name="Bent Arrow 7"/>
          <p:cNvSpPr/>
          <p:nvPr/>
        </p:nvSpPr>
        <p:spPr>
          <a:xfrm>
            <a:off x="7214837" y="5084618"/>
            <a:ext cx="405163" cy="60960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829300" y="5805056"/>
            <a:ext cx="699821" cy="13161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Cycling of Organic Matter &amp; Energy Through Living Things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spencer\AppData\Local\Microsoft\Windows\Temporary Internet Files\Content.IE5\UYHTBY3I\MP9004230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41" y="245745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spencer\AppData\Local\Microsoft\Windows\Temporary Internet Files\Content.IE5\SRJE8J7H\MP9003829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41" y="4337731"/>
            <a:ext cx="1352550" cy="9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spencer\AppData\Local\Microsoft\Windows\Temporary Internet Files\Content.IE5\6D6279BH\MP9002625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30" y="3048000"/>
            <a:ext cx="1600770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spencer\AppData\Local\Microsoft\Windows\Temporary Internet Files\Content.IE5\SRJE8J7H\MC90043258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0" y="3177319"/>
            <a:ext cx="1336850" cy="13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sspencer\AppData\Local\Microsoft\Windows\Temporary Internet Files\Content.IE5\SRJE8J7H\MP90022767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25" y="2286000"/>
            <a:ext cx="1684750" cy="11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sspencer\AppData\Local\Microsoft\Windows\Temporary Internet Files\Content.IE5\KAEEO9JJ\MP90042300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74" y="4604128"/>
            <a:ext cx="1363251" cy="9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sspencer\AppData\Local\Microsoft\Windows\Temporary Internet Files\Content.IE5\SRJE8J7H\MP90040722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99" y="4484047"/>
            <a:ext cx="1055078" cy="15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752600" y="2971800"/>
            <a:ext cx="381000" cy="205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4337731"/>
            <a:ext cx="524741" cy="2663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58441" y="3177319"/>
            <a:ext cx="503389" cy="215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74187" y="4272642"/>
            <a:ext cx="331939" cy="4830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58441" y="5303838"/>
            <a:ext cx="671258" cy="2087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2971800"/>
            <a:ext cx="304800" cy="3130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29400" y="3392319"/>
            <a:ext cx="0" cy="1121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84777" y="5181600"/>
            <a:ext cx="9534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Picture 13" descr="C:\Users\sspencer\AppData\Local\Microsoft\Windows\Temporary Internet Files\Content.IE5\6D6279BH\MP900386535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34" y="3638550"/>
            <a:ext cx="563665" cy="7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7361728" y="3431356"/>
            <a:ext cx="1109075" cy="11727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286000" y="685800"/>
            <a:ext cx="4724400" cy="50292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0" y="4495800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35814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33800" y="26670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sspencer\AppData\Local\Microsoft\Windows\Temporary Internet Files\Content.IE5\SRJE8J7H\MP9003829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706732"/>
            <a:ext cx="1352550" cy="9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sspencer\AppData\Local\Microsoft\Windows\Temporary Internet Files\Content.IE5\SRJE8J7H\MP9004072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3949" y="3428532"/>
            <a:ext cx="826021" cy="12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sspencer\AppData\Local\Microsoft\Windows\Temporary Internet Files\Content.IE5\KAEEO9JJ\MP9004230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92" y="2884415"/>
            <a:ext cx="948326" cy="6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sspencer\AppData\Local\Microsoft\Windows\Temporary Internet Files\Content.IE5\SRJE8J7H\MP90022767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79" y="1905000"/>
            <a:ext cx="1054721" cy="6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1981200" y="914400"/>
            <a:ext cx="2286000" cy="457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20837" y="1905000"/>
            <a:ext cx="202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Tertiary Consumer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99018" y="2884415"/>
            <a:ext cx="230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Consumer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04264" y="3863988"/>
            <a:ext cx="202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Consumer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1" y="48273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1600" y="501204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46674" y="386980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046673" y="3069081"/>
            <a:ext cx="61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43400" y="1447800"/>
            <a:ext cx="7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0.1%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58674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*Only </a:t>
            </a:r>
            <a:r>
              <a:rPr lang="en-US" sz="1600" b="1" dirty="0" smtClean="0"/>
              <a:t>10%</a:t>
            </a:r>
            <a:r>
              <a:rPr lang="en-US" sz="1600" dirty="0" smtClean="0"/>
              <a:t> of available energy is actually passed on from one level to the next!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3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Organisms Interact: 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467600" cy="397046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Mutualism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Commensalism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Parasitism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Predator/Prey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2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397046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BOTH</a:t>
            </a:r>
            <a:r>
              <a:rPr lang="en-US" sz="4000" dirty="0" smtClean="0"/>
              <a:t> organisms </a:t>
            </a:r>
            <a:r>
              <a:rPr lang="en-US" sz="4000" dirty="0" smtClean="0">
                <a:solidFill>
                  <a:srgbClr val="C00000"/>
                </a:solidFill>
              </a:rPr>
              <a:t>BENEFIT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sspencer\AppData\Local\Microsoft\Windows\Temporary Internet Files\Content.IE5\UYHTBY3I\MP9004317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1"/>
            <a:ext cx="3657243" cy="24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spencer\AppData\Local\Microsoft\Windows\Temporary Internet Files\Content.IE5\SRJE8J7H\MP90028945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2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3970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ONE</a:t>
            </a:r>
            <a:r>
              <a:rPr lang="en-US" sz="3200" dirty="0" smtClean="0"/>
              <a:t> organism </a:t>
            </a:r>
            <a:r>
              <a:rPr lang="en-US" sz="3200" dirty="0" smtClean="0">
                <a:solidFill>
                  <a:srgbClr val="C00000"/>
                </a:solidFill>
              </a:rPr>
              <a:t>benefits</a:t>
            </a:r>
            <a:r>
              <a:rPr lang="en-US" sz="3200" dirty="0" smtClean="0"/>
              <a:t> and </a:t>
            </a:r>
            <a:r>
              <a:rPr lang="en-US" sz="3200" b="1" dirty="0" smtClean="0"/>
              <a:t>ONE</a:t>
            </a:r>
            <a:r>
              <a:rPr lang="en-US" sz="3200" dirty="0" smtClean="0"/>
              <a:t> organism is </a:t>
            </a:r>
            <a:r>
              <a:rPr lang="en-US" sz="3200" dirty="0" smtClean="0">
                <a:solidFill>
                  <a:srgbClr val="C00000"/>
                </a:solidFill>
              </a:rPr>
              <a:t>neither harmed nor benefited</a:t>
            </a:r>
            <a:r>
              <a:rPr lang="en-US" sz="3200" dirty="0" smtClean="0"/>
              <a:t>!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35295"/>
            <a:ext cx="2514600" cy="51077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Session 4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4" name="Picture 6" descr="C:\Users\sspencer\AppData\Local\Microsoft\Windows\Temporary Internet Files\Content.IE5\6D6279BH\MC9002330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74" y="3886200"/>
            <a:ext cx="1854451" cy="18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67645"/>
            <a:ext cx="3249479" cy="2246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494" y="5339183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60126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794</TotalTime>
  <Words>286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Biology EOC Review</vt:lpstr>
      <vt:lpstr>It’s All Interrelated!</vt:lpstr>
      <vt:lpstr>Cycling of Water</vt:lpstr>
      <vt:lpstr>Cycling of Carbon</vt:lpstr>
      <vt:lpstr>Cycling of Organic Matter &amp; Energy Through Living Things</vt:lpstr>
      <vt:lpstr>PowerPoint Presentation</vt:lpstr>
      <vt:lpstr>How Organisms Interact: Symbiosis</vt:lpstr>
      <vt:lpstr>Mutualism</vt:lpstr>
      <vt:lpstr>Commensalism</vt:lpstr>
      <vt:lpstr>Parasitism</vt:lpstr>
      <vt:lpstr>Predator/Prey</vt:lpstr>
      <vt:lpstr>Human Impact</vt:lpstr>
      <vt:lpstr>Human Impact</vt:lpstr>
      <vt:lpstr>Human Impact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EOC Review</dc:title>
  <dc:creator>Windows User</dc:creator>
  <cp:lastModifiedBy>Windows User</cp:lastModifiedBy>
  <cp:revision>17</cp:revision>
  <dcterms:created xsi:type="dcterms:W3CDTF">2013-04-25T01:04:46Z</dcterms:created>
  <dcterms:modified xsi:type="dcterms:W3CDTF">2013-04-25T15:28:19Z</dcterms:modified>
</cp:coreProperties>
</file>