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B4"/>
    <a:srgbClr val="DA2633"/>
    <a:srgbClr val="FFA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670EA0C-4A77-4E2C-884B-EE8903117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58A5F8B-971F-468A-BB0A-FB66D9BC6B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5: The Human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EOC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2484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Created by: Sandra Spencer (April, 2013)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All images are Microsoft Clipart used with permission from Microsoft, </a:t>
            </a:r>
            <a:r>
              <a:rPr lang="en-US" sz="1000" dirty="0" err="1" smtClean="0">
                <a:solidFill>
                  <a:schemeClr val="bg1"/>
                </a:solidFill>
              </a:rPr>
              <a:t>Inc</a:t>
            </a:r>
            <a:r>
              <a:rPr lang="en-US" sz="1000" dirty="0" smtClean="0">
                <a:solidFill>
                  <a:schemeClr val="bg1"/>
                </a:solidFill>
              </a:rPr>
              <a:t>, unless otherwise noted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1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407893" cy="222531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dirty="0" smtClean="0"/>
              <a:t>Joining of the genetic material from a sperm and egg.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268" y="2895599"/>
            <a:ext cx="3519460" cy="3528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971800"/>
            <a:ext cx="2997967" cy="2031870"/>
          </a:xfrm>
          <a:prstGeom prst="rect">
            <a:avLst/>
          </a:prstGeom>
        </p:spPr>
      </p:pic>
      <p:pic>
        <p:nvPicPr>
          <p:cNvPr id="2050" name="Picture 2" descr="C:\Users\sspencer\AppData\Local\Microsoft\Windows\Temporary Internet Files\Content.IE5\UYHTBY3I\MC900281142[2].wm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1" r="6328"/>
          <a:stretch/>
        </p:blipFill>
        <p:spPr bwMode="auto">
          <a:xfrm>
            <a:off x="3962400" y="3428999"/>
            <a:ext cx="651163" cy="28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562600" y="6424152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5003670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656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development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676400"/>
            <a:ext cx="5486399" cy="495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First Trimester – </a:t>
            </a:r>
            <a:r>
              <a:rPr lang="en-US" sz="2400" dirty="0" smtClean="0"/>
              <a:t>heartbeat, nervous system, limb buds with fingers &amp; toes, nose/ears/eyes noticeable</a:t>
            </a:r>
          </a:p>
          <a:p>
            <a:pPr marL="45720" indent="0">
              <a:buNone/>
            </a:pPr>
            <a:r>
              <a:rPr lang="en-US" sz="3600" dirty="0" smtClean="0"/>
              <a:t>Second Trimester - </a:t>
            </a:r>
            <a:r>
              <a:rPr lang="en-US" sz="2400" dirty="0" smtClean="0"/>
              <a:t>fine hair, </a:t>
            </a:r>
            <a:r>
              <a:rPr lang="en-US" sz="2400" dirty="0" err="1" smtClean="0"/>
              <a:t>vernix</a:t>
            </a:r>
            <a:r>
              <a:rPr lang="en-US" sz="2400" dirty="0" smtClean="0"/>
              <a:t> </a:t>
            </a:r>
            <a:r>
              <a:rPr lang="en-US" sz="2400" dirty="0" err="1" smtClean="0"/>
              <a:t>caseosa</a:t>
            </a:r>
            <a:r>
              <a:rPr lang="en-US" sz="2400" dirty="0" smtClean="0"/>
              <a:t>, gender can be distinguished, organs functioning (except lungs), movement</a:t>
            </a:r>
          </a:p>
          <a:p>
            <a:pPr marL="45720" indent="0">
              <a:buNone/>
            </a:pPr>
            <a:r>
              <a:rPr lang="en-US" sz="3600" dirty="0" smtClean="0"/>
              <a:t>Third Trimester - </a:t>
            </a:r>
            <a:r>
              <a:rPr lang="en-US" sz="2400" dirty="0" smtClean="0"/>
              <a:t>eyes open, fatten up, less movement, head down, lungs mature</a:t>
            </a:r>
          </a:p>
          <a:p>
            <a:pPr marL="45720" indent="0" algn="ctr"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981199"/>
            <a:ext cx="1255248" cy="18253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6199" y="2008908"/>
            <a:ext cx="1351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weeks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16"/>
          <a:stretch/>
        </p:blipFill>
        <p:spPr>
          <a:xfrm>
            <a:off x="7046448" y="3505200"/>
            <a:ext cx="1880322" cy="30575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06601" y="3801294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46199" y="6522696"/>
            <a:ext cx="1880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Used with permission from Pearson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3115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00000"/>
                </a:solidFill>
                <a:latin typeface="Chiller" pitchFamily="82" charset="0"/>
              </a:rPr>
              <a:t>Blood</a:t>
            </a:r>
            <a:endParaRPr lang="en-US" sz="8800" dirty="0">
              <a:solidFill>
                <a:srgbClr val="C00000"/>
              </a:solidFill>
              <a:latin typeface="Chiller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3710076" cy="4953000"/>
          </a:xfrm>
        </p:spPr>
      </p:pic>
      <p:sp>
        <p:nvSpPr>
          <p:cNvPr id="9" name="TextBox 8"/>
          <p:cNvSpPr txBox="1"/>
          <p:nvPr/>
        </p:nvSpPr>
        <p:spPr>
          <a:xfrm>
            <a:off x="4343400" y="1752600"/>
            <a:ext cx="426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Plasma</a:t>
            </a:r>
            <a:r>
              <a:rPr lang="en-US" sz="2800" dirty="0" smtClean="0">
                <a:latin typeface="+mj-lt"/>
              </a:rPr>
              <a:t> – water, lipids, proteins, hormones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Leukocytes  (white blood cells) </a:t>
            </a:r>
            <a:r>
              <a:rPr lang="en-US" sz="2800" dirty="0" smtClean="0">
                <a:latin typeface="+mj-lt"/>
              </a:rPr>
              <a:t>– immune system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Platelets</a:t>
            </a:r>
            <a:r>
              <a:rPr lang="en-US" sz="2800" dirty="0" smtClean="0">
                <a:latin typeface="+mj-lt"/>
              </a:rPr>
              <a:t> – clotting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Erythrocytes (red blood cells) </a:t>
            </a:r>
            <a:r>
              <a:rPr lang="en-US" sz="2800" dirty="0" smtClean="0">
                <a:latin typeface="+mj-lt"/>
              </a:rPr>
              <a:t>– transport O2 and CO2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6369248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4108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blood flow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407893" cy="4953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400" dirty="0" smtClean="0"/>
              <a:t>Temperature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cs typeface="Times New Roman"/>
              </a:rPr>
              <a:t>Stress (blood pressure)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cs typeface="Times New Roman"/>
              </a:rPr>
              <a:t>Genetics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cs typeface="Times New Roman"/>
              </a:rPr>
              <a:t>Disease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cs typeface="Times New Roman"/>
              </a:rPr>
              <a:t>Obesity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cs typeface="Times New Roman"/>
              </a:rPr>
              <a:t>Clots</a:t>
            </a:r>
          </a:p>
          <a:p>
            <a:pPr marL="4572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108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Illness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407893" cy="4953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dirty="0" smtClean="0"/>
              <a:t>Leukocytes &amp; the Immune System</a:t>
            </a:r>
          </a:p>
          <a:p>
            <a:pPr marL="45720" indent="0">
              <a:buNone/>
            </a:pPr>
            <a:r>
              <a:rPr lang="en-US" sz="3600" u="sng" dirty="0" smtClean="0">
                <a:solidFill>
                  <a:schemeClr val="accent1"/>
                </a:solidFill>
              </a:rPr>
              <a:t>2 responses</a:t>
            </a:r>
            <a:r>
              <a:rPr lang="en-US" sz="3600" dirty="0" smtClean="0"/>
              <a:t>:</a:t>
            </a:r>
          </a:p>
          <a:p>
            <a:pPr marL="788670" indent="-742950">
              <a:buAutoNum type="arabicPeriod"/>
            </a:pPr>
            <a:r>
              <a:rPr lang="en-US" sz="3600" b="1" dirty="0" smtClean="0"/>
              <a:t>Specific</a:t>
            </a:r>
            <a:r>
              <a:rPr lang="en-US" sz="3600" dirty="0" smtClean="0"/>
              <a:t>– direct; targeted; go after a specific pathogen; lag time (vaccines &amp; antibiotics)</a:t>
            </a:r>
          </a:p>
          <a:p>
            <a:pPr marL="45720" indent="0">
              <a:buNone/>
            </a:pPr>
            <a:endParaRPr lang="en-US" sz="3600" dirty="0" smtClean="0"/>
          </a:p>
          <a:p>
            <a:pPr marL="788670" indent="-742950">
              <a:buFont typeface="+mj-lt"/>
              <a:buAutoNum type="arabicPeriod" startAt="2"/>
            </a:pPr>
            <a:r>
              <a:rPr lang="en-US" sz="3600" b="1" dirty="0" smtClean="0"/>
              <a:t>Nonspecific</a:t>
            </a:r>
            <a:r>
              <a:rPr lang="en-US" sz="3600" dirty="0" smtClean="0"/>
              <a:t> – general; inflammation; immediate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108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Illness:</a:t>
            </a:r>
            <a:br>
              <a:rPr lang="en-US" dirty="0" smtClean="0"/>
            </a:br>
            <a:r>
              <a:rPr lang="en-US" dirty="0" smtClean="0"/>
              <a:t>Bacteria vs. viruses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Bacteria – are </a:t>
            </a:r>
            <a:r>
              <a:rPr lang="en-US" sz="3600" b="1" dirty="0" smtClean="0">
                <a:solidFill>
                  <a:schemeClr val="accent1"/>
                </a:solidFill>
              </a:rPr>
              <a:t>LIVING</a:t>
            </a:r>
            <a:r>
              <a:rPr lang="en-US" sz="3600" dirty="0" smtClean="0"/>
              <a:t> and can be killed (antibiotics)</a:t>
            </a:r>
          </a:p>
          <a:p>
            <a:pPr>
              <a:buFont typeface="Wingdings" pitchFamily="2" charset="2"/>
              <a:buChar char="v"/>
            </a:pPr>
            <a:endParaRPr lang="en-US" sz="3600" dirty="0"/>
          </a:p>
          <a:p>
            <a:pPr marL="45720" indent="0">
              <a:buNone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Viruses – are </a:t>
            </a:r>
            <a:r>
              <a:rPr lang="en-US" sz="3600" b="1" dirty="0" err="1" smtClean="0">
                <a:solidFill>
                  <a:schemeClr val="accent1"/>
                </a:solidFill>
              </a:rPr>
              <a:t>NON</a:t>
            </a:r>
            <a:r>
              <a:rPr lang="en-US" sz="3600" dirty="0" err="1" smtClean="0">
                <a:solidFill>
                  <a:schemeClr val="accent1"/>
                </a:solidFill>
              </a:rPr>
              <a:t>living</a:t>
            </a:r>
            <a:r>
              <a:rPr lang="en-US" sz="3600" dirty="0" smtClean="0"/>
              <a:t> and </a:t>
            </a:r>
            <a:r>
              <a:rPr lang="en-US" sz="3600" dirty="0" err="1" smtClean="0">
                <a:solidFill>
                  <a:schemeClr val="accent1"/>
                </a:solidFill>
              </a:rPr>
              <a:t>can</a:t>
            </a:r>
            <a:r>
              <a:rPr lang="en-US" sz="3600" b="1" dirty="0" err="1" smtClean="0">
                <a:solidFill>
                  <a:schemeClr val="accent1"/>
                </a:solidFill>
              </a:rPr>
              <a:t>NOT</a:t>
            </a:r>
            <a:r>
              <a:rPr lang="en-US" sz="3600" dirty="0" smtClean="0"/>
              <a:t> be killed (can only treat symptoms and try to prevent infection)</a:t>
            </a:r>
            <a:endParaRPr lang="en-US" sz="3600" dirty="0"/>
          </a:p>
        </p:txBody>
      </p:sp>
      <p:pic>
        <p:nvPicPr>
          <p:cNvPr id="3074" name="Picture 2" descr="C:\Users\sspencer\AppData\Local\Microsoft\Windows\Temporary Internet Files\Content.IE5\6D6279BH\MP9004487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23655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090" y="5296400"/>
            <a:ext cx="1399867" cy="1516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99564" y="6642556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4287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yourself Healthy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407893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/>
              <a:t>Vaccines: train immune system to recognize viruses quickly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Wash hands!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Cover the cough!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Finish the antibiotics – helps prevent bacteria from developing resistance to medications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Wash hands!</a:t>
            </a:r>
            <a:endParaRPr lang="en-US" sz="3600" dirty="0"/>
          </a:p>
        </p:txBody>
      </p:sp>
      <p:pic>
        <p:nvPicPr>
          <p:cNvPr id="4098" name="Picture 2" descr="C:\Users\sspencer\AppData\Local\Microsoft\Windows\Temporary Internet Files\Content.IE5\6D6279BH\MC9002807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940" y="2133600"/>
            <a:ext cx="1483260" cy="145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spencer\AppData\Local\Microsoft\Windows\Temporary Internet Files\Content.IE5\KAEEO9JJ\MC9003713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49303"/>
            <a:ext cx="1812341" cy="145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sspencer\AppData\Local\Microsoft\Windows\Temporary Internet Files\Content.IE5\SRJE8J7H\MC9002327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778" y="4800600"/>
            <a:ext cx="1489295" cy="185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87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your brain…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6082434" cy="4911565"/>
          </a:xfrm>
        </p:spPr>
      </p:pic>
      <p:sp>
        <p:nvSpPr>
          <p:cNvPr id="11" name="Rectangle 10"/>
          <p:cNvSpPr/>
          <p:nvPr/>
        </p:nvSpPr>
        <p:spPr>
          <a:xfrm>
            <a:off x="6477000" y="1981200"/>
            <a:ext cx="381000" cy="304800"/>
          </a:xfrm>
          <a:prstGeom prst="rect">
            <a:avLst/>
          </a:prstGeom>
          <a:solidFill>
            <a:srgbClr val="FFAF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7000" y="2867891"/>
            <a:ext cx="3810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77000" y="3810000"/>
            <a:ext cx="3810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77000" y="4724400"/>
            <a:ext cx="381000" cy="304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Cerebrum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280335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Cerebellum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79673" y="3745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 Stem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79673" y="468283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Diencephalon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3900" y="6550405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9451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your brain…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77000" y="1981200"/>
            <a:ext cx="381000" cy="304800"/>
          </a:xfrm>
          <a:prstGeom prst="rect">
            <a:avLst/>
          </a:prstGeom>
          <a:solidFill>
            <a:srgbClr val="FFAF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Cerebrum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5660"/>
            <a:ext cx="5595392" cy="4518279"/>
          </a:xfrm>
        </p:spPr>
      </p:pic>
      <p:sp>
        <p:nvSpPr>
          <p:cNvPr id="5" name="TextBox 4"/>
          <p:cNvSpPr txBox="1"/>
          <p:nvPr/>
        </p:nvSpPr>
        <p:spPr>
          <a:xfrm>
            <a:off x="6172200" y="2667000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Intelligence, Language</a:t>
            </a:r>
            <a:r>
              <a:rPr lang="en-US" sz="2800" smtClean="0"/>
              <a:t>, </a:t>
            </a:r>
            <a:r>
              <a:rPr lang="en-US" sz="2800" smtClean="0"/>
              <a:t>Personality, </a:t>
            </a:r>
            <a:r>
              <a:rPr lang="en-US" sz="2800" dirty="0" smtClean="0"/>
              <a:t>Sensation, &amp; Motor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6442683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1494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your brain…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15545" y="1981200"/>
            <a:ext cx="3810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866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Cerebellum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03117"/>
            <a:ext cx="5725529" cy="4623365"/>
          </a:xfrm>
        </p:spPr>
      </p:pic>
      <p:sp>
        <p:nvSpPr>
          <p:cNvPr id="5" name="TextBox 4"/>
          <p:cNvSpPr txBox="1"/>
          <p:nvPr/>
        </p:nvSpPr>
        <p:spPr>
          <a:xfrm>
            <a:off x="6172200" y="26670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Coordination, Balance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6508842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217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your brain…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7500" y="1981200"/>
            <a:ext cx="3810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65818" y="19489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 Stem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5679612" cy="4586287"/>
          </a:xfrm>
        </p:spPr>
      </p:pic>
      <p:sp>
        <p:nvSpPr>
          <p:cNvPr id="5" name="TextBox 4"/>
          <p:cNvSpPr txBox="1"/>
          <p:nvPr/>
        </p:nvSpPr>
        <p:spPr>
          <a:xfrm>
            <a:off x="6400800" y="2514600"/>
            <a:ext cx="2417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Heart rate, Breathing, Reflexes 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6414974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217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your brain…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55327" y="1905000"/>
            <a:ext cx="381000" cy="304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0" y="18727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Diencephalon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61756"/>
            <a:ext cx="5638800" cy="4553331"/>
          </a:xfrm>
        </p:spPr>
      </p:pic>
      <p:sp>
        <p:nvSpPr>
          <p:cNvPr id="18" name="TextBox 17"/>
          <p:cNvSpPr txBox="1"/>
          <p:nvPr/>
        </p:nvSpPr>
        <p:spPr>
          <a:xfrm>
            <a:off x="6172200" y="2514600"/>
            <a:ext cx="2646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Emotions, Memories, Relay Station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6428829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217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Birds &amp; the Bees Talk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Sexual Reproduction </a:t>
            </a:r>
            <a:r>
              <a:rPr lang="en-US" sz="4000" dirty="0" smtClean="0"/>
              <a:t>– Two parent organisms combine genetic information to form a genetically different offspring</a:t>
            </a:r>
          </a:p>
          <a:p>
            <a:endParaRPr lang="en-US" sz="4000" dirty="0"/>
          </a:p>
          <a:p>
            <a:r>
              <a:rPr lang="en-US" sz="4000" dirty="0" smtClean="0"/>
              <a:t>Females produce eggs and males produce sperm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711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Reproductive System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5121332" cy="4759325"/>
          </a:xfrm>
        </p:spPr>
      </p:pic>
      <p:sp>
        <p:nvSpPr>
          <p:cNvPr id="6" name="TextBox 5"/>
          <p:cNvSpPr txBox="1"/>
          <p:nvPr/>
        </p:nvSpPr>
        <p:spPr>
          <a:xfrm>
            <a:off x="5410200" y="1828800"/>
            <a:ext cx="3505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Ovary</a:t>
            </a:r>
            <a:r>
              <a:rPr lang="en-US" sz="2800" dirty="0" smtClean="0"/>
              <a:t> – produce eggs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Fallopian tubes </a:t>
            </a:r>
            <a:r>
              <a:rPr lang="en-US" sz="2800" dirty="0" smtClean="0"/>
              <a:t>– deliver eggs to uterus; where fertilization occurs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Uterus</a:t>
            </a:r>
            <a:r>
              <a:rPr lang="en-US" sz="2800" dirty="0" smtClean="0"/>
              <a:t> – houses/develops baby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Vagina</a:t>
            </a:r>
            <a:r>
              <a:rPr lang="en-US" sz="2800" dirty="0" smtClean="0"/>
              <a:t> – birth canal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637346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5498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288"/>
            <a:ext cx="2667000" cy="408623"/>
          </a:xfrm>
          <a:prstGeom prst="roundRect">
            <a:avLst/>
          </a:prstGeom>
          <a:solidFill>
            <a:srgbClr val="0085B4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1828800"/>
            <a:ext cx="3505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Vas Deferens</a:t>
            </a:r>
            <a:r>
              <a:rPr lang="en-US" sz="2800" dirty="0" smtClean="0"/>
              <a:t>– delivers sperm to urethra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Urethra</a:t>
            </a:r>
            <a:r>
              <a:rPr lang="en-US" sz="2800" dirty="0" smtClean="0"/>
              <a:t>– delivers sperm/urine out of body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Epididymis</a:t>
            </a:r>
            <a:r>
              <a:rPr lang="en-US" sz="2800" dirty="0" smtClean="0"/>
              <a:t>– Stores/matures sperm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accent1"/>
                </a:solidFill>
              </a:rPr>
              <a:t>Teste</a:t>
            </a:r>
            <a:r>
              <a:rPr lang="en-US" sz="2800" dirty="0" smtClean="0"/>
              <a:t>– produce sperm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4576762" cy="4657624"/>
          </a:xfrm>
        </p:spPr>
      </p:pic>
      <p:cxnSp>
        <p:nvCxnSpPr>
          <p:cNvPr id="17" name="Straight Arrow Connector 16"/>
          <p:cNvCxnSpPr/>
          <p:nvPr/>
        </p:nvCxnSpPr>
        <p:spPr>
          <a:xfrm flipH="1" flipV="1">
            <a:off x="1600200" y="5867400"/>
            <a:ext cx="3810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600200" y="4648200"/>
            <a:ext cx="3810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38200" y="3352800"/>
            <a:ext cx="457200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600200" y="2057400"/>
            <a:ext cx="3810000" cy="1828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81200" y="2602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bladder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6454092"/>
            <a:ext cx="1624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effectLst/>
              </a:rPr>
              <a:t>Public Domain Image (CC0)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9690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1178</TotalTime>
  <Words>504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Biology EOC Review</vt:lpstr>
      <vt:lpstr>This is your brain…</vt:lpstr>
      <vt:lpstr>This is your brain…</vt:lpstr>
      <vt:lpstr>This is your brain…</vt:lpstr>
      <vt:lpstr>This is your brain…</vt:lpstr>
      <vt:lpstr>This is your brain…</vt:lpstr>
      <vt:lpstr>The Birds &amp; the Bees Talk</vt:lpstr>
      <vt:lpstr>Female Reproductive System</vt:lpstr>
      <vt:lpstr>male Reproductive System</vt:lpstr>
      <vt:lpstr>Fertilization</vt:lpstr>
      <vt:lpstr>Fetal development</vt:lpstr>
      <vt:lpstr>Blood</vt:lpstr>
      <vt:lpstr>Factors affecting blood flow</vt:lpstr>
      <vt:lpstr>Fighting Illness</vt:lpstr>
      <vt:lpstr>Fighting Illness: Bacteria vs. viruses</vt:lpstr>
      <vt:lpstr>Keep yourself Healthy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EOC Review</dc:title>
  <dc:creator>Windows User</dc:creator>
  <cp:lastModifiedBy>Windows User</cp:lastModifiedBy>
  <cp:revision>22</cp:revision>
  <dcterms:created xsi:type="dcterms:W3CDTF">2013-04-25T18:04:09Z</dcterms:created>
  <dcterms:modified xsi:type="dcterms:W3CDTF">2013-04-28T15:50:44Z</dcterms:modified>
</cp:coreProperties>
</file>