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56"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6" r:id="rId20"/>
    <p:sldId id="277" r:id="rId21"/>
    <p:sldId id="275" r:id="rId22"/>
    <p:sldId id="271"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C70DD6-736B-4E15-8F7B-B79B8AE4DA3F}" type="datetimeFigureOut">
              <a:rPr lang="en-US" smtClean="0"/>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89346C-F92D-44D3-BAB3-90FE2B066113}" type="slidenum">
              <a:rPr lang="en-US" smtClean="0"/>
              <a:t>‹#›</a:t>
            </a:fld>
            <a:endParaRPr lang="en-US"/>
          </a:p>
        </p:txBody>
      </p:sp>
    </p:spTree>
    <p:extLst>
      <p:ext uri="{BB962C8B-B14F-4D97-AF65-F5344CB8AC3E}">
        <p14:creationId xmlns:p14="http://schemas.microsoft.com/office/powerpoint/2010/main" val="17293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89346C-F92D-44D3-BAB3-90FE2B066113}" type="slidenum">
              <a:rPr lang="en-US" smtClean="0"/>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E1874-8FB8-45F9-8F45-109F69515726}"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1874-8FB8-45F9-8F45-109F69515726}"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1874-8FB8-45F9-8F45-109F69515726}"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E1874-8FB8-45F9-8F45-109F69515726}"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E1874-8FB8-45F9-8F45-109F69515726}"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E1874-8FB8-45F9-8F45-109F69515726}"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E1874-8FB8-45F9-8F45-109F69515726}"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E1874-8FB8-45F9-8F45-109F69515726}"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E1874-8FB8-45F9-8F45-109F69515726}"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E1874-8FB8-45F9-8F45-109F69515726}"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E1874-8FB8-45F9-8F45-109F69515726}"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8EC605-1B35-43EF-A0CC-DCE13535A3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E1874-8FB8-45F9-8F45-109F69515726}" type="datetimeFigureOut">
              <a:rPr lang="en-US" smtClean="0"/>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EC605-1B35-43EF-A0CC-DCE13535A3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0.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u="sng" dirty="0" smtClean="0"/>
              <a:t>Chapter 34</a:t>
            </a:r>
            <a:endParaRPr lang="en-US" sz="6000" dirty="0"/>
          </a:p>
        </p:txBody>
      </p:sp>
      <p:sp>
        <p:nvSpPr>
          <p:cNvPr id="5" name="Content Placeholder 4"/>
          <p:cNvSpPr>
            <a:spLocks noGrp="1"/>
          </p:cNvSpPr>
          <p:nvPr>
            <p:ph idx="1"/>
          </p:nvPr>
        </p:nvSpPr>
        <p:spPr/>
        <p:txBody>
          <a:bodyPr>
            <a:normAutofit fontScale="85000" lnSpcReduction="20000"/>
          </a:bodyPr>
          <a:lstStyle/>
          <a:p>
            <a:pPr>
              <a:buNone/>
            </a:pPr>
            <a:r>
              <a:rPr lang="en-US" sz="4800" b="1" dirty="0" smtClean="0"/>
              <a:t>			     Endocrine and   </a:t>
            </a:r>
          </a:p>
          <a:p>
            <a:pPr>
              <a:buNone/>
            </a:pPr>
            <a:r>
              <a:rPr lang="en-US" sz="4800" b="1" dirty="0"/>
              <a:t> </a:t>
            </a:r>
            <a:r>
              <a:rPr lang="en-US" sz="4800" b="1" dirty="0" smtClean="0"/>
              <a:t>            Reproductive Systems</a:t>
            </a:r>
          </a:p>
          <a:p>
            <a:pPr>
              <a:buNone/>
            </a:pPr>
            <a:r>
              <a:rPr lang="en-US" sz="4800" dirty="0" smtClean="0"/>
              <a:t>				     34.3</a:t>
            </a:r>
          </a:p>
          <a:p>
            <a:pPr>
              <a:buNone/>
            </a:pPr>
            <a:r>
              <a:rPr lang="en-US" b="1" dirty="0" smtClean="0"/>
              <a:t>                         The Reproductive System</a:t>
            </a:r>
          </a:p>
          <a:p>
            <a:pPr>
              <a:buNone/>
            </a:pPr>
            <a:r>
              <a:rPr lang="en-US" b="1" dirty="0" smtClean="0"/>
              <a:t>				</a:t>
            </a:r>
            <a:r>
              <a:rPr lang="en-US" dirty="0" smtClean="0"/>
              <a:t>SC.912.L.16.13</a:t>
            </a:r>
          </a:p>
          <a:p>
            <a:pPr>
              <a:buNone/>
            </a:pPr>
            <a:r>
              <a:rPr lang="en-US" dirty="0" smtClean="0"/>
              <a:t>	Describe the basic anatomy and physiology of the human reproductive system. Describe the process of human development from fertilization to birth and major changes that occur in each trimester of pregnancy.</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The Female Reproductive System</a:t>
            </a:r>
            <a:endParaRPr lang="en-US" dirty="0"/>
          </a:p>
        </p:txBody>
      </p:sp>
      <p:sp>
        <p:nvSpPr>
          <p:cNvPr id="5" name="Content Placeholder 4"/>
          <p:cNvSpPr>
            <a:spLocks noGrp="1"/>
          </p:cNvSpPr>
          <p:nvPr>
            <p:ph idx="1"/>
          </p:nvPr>
        </p:nvSpPr>
        <p:spPr/>
        <p:txBody>
          <a:bodyPr>
            <a:normAutofit fontScale="85000" lnSpcReduction="20000"/>
          </a:bodyPr>
          <a:lstStyle/>
          <a:p>
            <a:pPr>
              <a:buNone/>
            </a:pPr>
            <a:r>
              <a:rPr lang="en-US" dirty="0" smtClean="0"/>
              <a:t> 	</a:t>
            </a:r>
            <a:r>
              <a:rPr lang="en-US" b="1" dirty="0" smtClean="0"/>
              <a:t>What are the main functions of the female reproductive system?</a:t>
            </a:r>
          </a:p>
          <a:p>
            <a:pPr>
              <a:buFont typeface="Wingdings" pitchFamily="2" charset="2"/>
              <a:buChar char="v"/>
            </a:pPr>
            <a:r>
              <a:rPr lang="en-US" b="1" dirty="0" smtClean="0">
                <a:solidFill>
                  <a:srgbClr val="0070C0"/>
                </a:solidFill>
              </a:rPr>
              <a:t>Primary reproductive organs of the female are the ovaries</a:t>
            </a:r>
          </a:p>
          <a:p>
            <a:pPr>
              <a:buFont typeface="Wingdings" pitchFamily="2" charset="2"/>
              <a:buChar char="v"/>
            </a:pPr>
            <a:r>
              <a:rPr lang="en-US" b="1" dirty="0" smtClean="0">
                <a:solidFill>
                  <a:srgbClr val="0070C0"/>
                </a:solidFill>
              </a:rPr>
              <a:t>During puberty, the </a:t>
            </a:r>
            <a:r>
              <a:rPr lang="en-US" b="1" dirty="0" err="1" smtClean="0">
                <a:solidFill>
                  <a:srgbClr val="0070C0"/>
                </a:solidFill>
              </a:rPr>
              <a:t>hypothalmus</a:t>
            </a:r>
            <a:r>
              <a:rPr lang="en-US" b="1" dirty="0" smtClean="0">
                <a:solidFill>
                  <a:srgbClr val="0070C0"/>
                </a:solidFill>
              </a:rPr>
              <a:t> signals the pituitary gland to release FSH and LH. FSH stimulates cells within the ovaries to produce increased amounts of estrogens and to start producing egg cells.</a:t>
            </a:r>
          </a:p>
          <a:p>
            <a:pPr>
              <a:buFont typeface="Wingdings" pitchFamily="2" charset="2"/>
              <a:buChar char="v"/>
            </a:pPr>
            <a:r>
              <a:rPr lang="en-US" b="1" dirty="0" smtClean="0"/>
              <a:t>The main focus of the female reproductive system is to produce egg cells, or ova. In addition, the system prepares the female’s body to nourish a developing embryo.</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b="1" dirty="0" smtClean="0"/>
              <a:t>34.3 The Reproductive System</a:t>
            </a:r>
            <a:br>
              <a:rPr lang="en-US" b="1" dirty="0" smtClean="0"/>
            </a:br>
            <a:r>
              <a:rPr lang="en-US" b="1" dirty="0" smtClean="0"/>
              <a:t>The Female Reproductive System</a:t>
            </a:r>
            <a:br>
              <a:rPr lang="en-US" b="1" dirty="0" smtClean="0"/>
            </a:br>
            <a:r>
              <a:rPr lang="en-US" sz="3100" b="1" dirty="0" smtClean="0">
                <a:solidFill>
                  <a:srgbClr val="FF0000"/>
                </a:solidFill>
              </a:rPr>
              <a:t>Female Reproductive Structures</a:t>
            </a:r>
            <a:r>
              <a:rPr lang="en-US" b="1" dirty="0" smtClean="0">
                <a:solidFill>
                  <a:srgbClr val="FF0000"/>
                </a:solidFill>
              </a:rPr>
              <a:t> </a:t>
            </a:r>
            <a:endParaRPr lang="en-US" dirty="0">
              <a:solidFill>
                <a:srgbClr val="FF0000"/>
              </a:solidFill>
            </a:endParaRPr>
          </a:p>
        </p:txBody>
      </p:sp>
      <p:pic>
        <p:nvPicPr>
          <p:cNvPr id="6" name="Content Placeholder 5" descr="ovulation-ovaries.jpg"/>
          <p:cNvPicPr>
            <a:picLocks noGrp="1" noChangeAspect="1"/>
          </p:cNvPicPr>
          <p:nvPr>
            <p:ph sz="half" idx="1"/>
          </p:nvPr>
        </p:nvPicPr>
        <p:blipFill>
          <a:blip r:embed="rId2" cstate="print"/>
          <a:stretch>
            <a:fillRect/>
          </a:stretch>
        </p:blipFill>
        <p:spPr>
          <a:xfrm>
            <a:off x="533400" y="2438400"/>
            <a:ext cx="3886200" cy="3733800"/>
          </a:xfrm>
        </p:spPr>
      </p:pic>
      <p:pic>
        <p:nvPicPr>
          <p:cNvPr id="8" name="Content Placeholder 7" descr="primary-follicle-final.jpg"/>
          <p:cNvPicPr>
            <a:picLocks noGrp="1" noChangeAspect="1"/>
          </p:cNvPicPr>
          <p:nvPr>
            <p:ph sz="half" idx="2"/>
          </p:nvPr>
        </p:nvPicPr>
        <p:blipFill>
          <a:blip r:embed="rId3" cstate="print"/>
          <a:stretch>
            <a:fillRect/>
          </a:stretch>
        </p:blipFill>
        <p:spPr>
          <a:xfrm>
            <a:off x="4648200" y="2286001"/>
            <a:ext cx="4038600" cy="3047999"/>
          </a:xfrm>
        </p:spPr>
      </p:pic>
      <p:sp>
        <p:nvSpPr>
          <p:cNvPr id="7" name="TextBox 6"/>
          <p:cNvSpPr txBox="1"/>
          <p:nvPr/>
        </p:nvSpPr>
        <p:spPr>
          <a:xfrm>
            <a:off x="990600" y="6324600"/>
            <a:ext cx="2971800" cy="369332"/>
          </a:xfrm>
          <a:prstGeom prst="rect">
            <a:avLst/>
          </a:prstGeom>
          <a:noFill/>
        </p:spPr>
        <p:txBody>
          <a:bodyPr wrap="square" rtlCol="0">
            <a:spAutoFit/>
          </a:bodyPr>
          <a:lstStyle/>
          <a:p>
            <a:r>
              <a:rPr lang="en-US" b="1" dirty="0" smtClean="0"/>
              <a:t>                  Ovaries</a:t>
            </a:r>
            <a:endParaRPr lang="en-US" b="1" dirty="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b="1" dirty="0" smtClean="0"/>
              <a:t>Primary follicles </a:t>
            </a:r>
            <a:r>
              <a:rPr lang="en-US" dirty="0" smtClean="0"/>
              <a:t>surrounding a single egg helping it mature for release into the reproductive tract, where it may be fertilized</a:t>
            </a:r>
            <a:endParaRPr lang="en-US" dirty="0"/>
          </a:p>
        </p:txBody>
      </p:sp>
      <p:cxnSp>
        <p:nvCxnSpPr>
          <p:cNvPr id="11" name="Straight Arrow Connector 10"/>
          <p:cNvCxnSpPr/>
          <p:nvPr/>
        </p:nvCxnSpPr>
        <p:spPr>
          <a:xfrm flipV="1">
            <a:off x="5486400" y="3505200"/>
            <a:ext cx="1295400" cy="1905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The Female Reproductive System</a:t>
            </a:r>
            <a:br>
              <a:rPr lang="en-US" b="1" dirty="0" smtClean="0"/>
            </a:br>
            <a:r>
              <a:rPr lang="en-US" sz="3100" b="1" dirty="0" smtClean="0">
                <a:solidFill>
                  <a:srgbClr val="FF0000"/>
                </a:solidFill>
              </a:rPr>
              <a:t>Female Reproductive Structures</a:t>
            </a:r>
            <a:r>
              <a:rPr lang="en-US" b="1" dirty="0" smtClean="0">
                <a:solidFill>
                  <a:srgbClr val="FF0000"/>
                </a:solidFill>
              </a:rPr>
              <a:t> </a:t>
            </a:r>
            <a:endParaRPr lang="en-US" dirty="0"/>
          </a:p>
        </p:txBody>
      </p:sp>
      <p:pic>
        <p:nvPicPr>
          <p:cNvPr id="6" name="Content Placeholder 5" descr="h9991281_001_1.jpg"/>
          <p:cNvPicPr>
            <a:picLocks noGrp="1" noChangeAspect="1"/>
          </p:cNvPicPr>
          <p:nvPr>
            <p:ph idx="1"/>
          </p:nvPr>
        </p:nvPicPr>
        <p:blipFill>
          <a:blip r:embed="rId2" cstate="print"/>
          <a:stretch>
            <a:fillRect/>
          </a:stretch>
        </p:blipFill>
        <p:spPr>
          <a:xfrm>
            <a:off x="1447800" y="1676400"/>
            <a:ext cx="6705600" cy="4267200"/>
          </a:xfrm>
        </p:spPr>
      </p:pic>
      <p:sp>
        <p:nvSpPr>
          <p:cNvPr id="7" name="Minus 6"/>
          <p:cNvSpPr/>
          <p:nvPr/>
        </p:nvSpPr>
        <p:spPr>
          <a:xfrm>
            <a:off x="4343400" y="4038600"/>
            <a:ext cx="533400" cy="152400"/>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4191000" y="3810000"/>
            <a:ext cx="1371600" cy="76200"/>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4343400" y="4495800"/>
            <a:ext cx="762000"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7086600" y="4267200"/>
            <a:ext cx="838200"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7086600" y="4800600"/>
            <a:ext cx="914400"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7086600" y="5334000"/>
            <a:ext cx="990600"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4343400" y="5715000"/>
            <a:ext cx="914400"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73162"/>
          </a:xfrm>
        </p:spPr>
        <p:txBody>
          <a:bodyPr>
            <a:normAutofit fontScale="90000"/>
          </a:bodyPr>
          <a:lstStyle/>
          <a:p>
            <a:r>
              <a:rPr lang="en-US" b="1" dirty="0" smtClean="0"/>
              <a:t>34.3 The Reproductive System</a:t>
            </a:r>
            <a:br>
              <a:rPr lang="en-US" b="1" dirty="0" smtClean="0"/>
            </a:br>
            <a:r>
              <a:rPr lang="en-US" b="1" dirty="0" smtClean="0"/>
              <a:t>The Female Reproductive System</a:t>
            </a:r>
            <a:br>
              <a:rPr lang="en-US" b="1" dirty="0" smtClean="0"/>
            </a:br>
            <a:r>
              <a:rPr lang="en-US" sz="3100" b="1" dirty="0" smtClean="0">
                <a:solidFill>
                  <a:srgbClr val="FF0000"/>
                </a:solidFill>
              </a:rPr>
              <a:t>The Menstrual Cycle</a:t>
            </a:r>
            <a:r>
              <a:rPr lang="en-US" b="1" dirty="0" smtClean="0">
                <a:solidFill>
                  <a:srgbClr val="FF0000"/>
                </a:solidFill>
              </a:rPr>
              <a:t> </a:t>
            </a:r>
            <a:endParaRPr lang="en-US" dirty="0"/>
          </a:p>
        </p:txBody>
      </p:sp>
      <p:sp>
        <p:nvSpPr>
          <p:cNvPr id="5" name="Content Placeholder 4"/>
          <p:cNvSpPr>
            <a:spLocks noGrp="1"/>
          </p:cNvSpPr>
          <p:nvPr>
            <p:ph sz="half" idx="1"/>
          </p:nvPr>
        </p:nvSpPr>
        <p:spPr>
          <a:xfrm>
            <a:off x="0" y="1828800"/>
            <a:ext cx="4648200" cy="5029200"/>
          </a:xfrm>
        </p:spPr>
        <p:txBody>
          <a:bodyPr>
            <a:normAutofit fontScale="85000" lnSpcReduction="10000"/>
          </a:bodyPr>
          <a:lstStyle/>
          <a:p>
            <a:pPr>
              <a:buFont typeface="Wingdings" pitchFamily="2" charset="2"/>
              <a:buChar char="v"/>
            </a:pPr>
            <a:r>
              <a:rPr lang="en-US" sz="2000" dirty="0" smtClean="0"/>
              <a:t>One ovary usually produces and releases one mature ovum every 28 days or so.</a:t>
            </a:r>
          </a:p>
          <a:p>
            <a:pPr>
              <a:buFont typeface="Wingdings" pitchFamily="2" charset="2"/>
              <a:buChar char="v"/>
            </a:pPr>
            <a:r>
              <a:rPr lang="en-US" sz="2000" dirty="0" smtClean="0"/>
              <a:t>The process of egg formation and release occurs as part of the menstrual cycle, a regular sequence of events involving the ovaries, the lining of the uterus, and the endocrine system. It is regulated by hormones made by the hypothalamus, pituitary, and ovaries.</a:t>
            </a:r>
          </a:p>
          <a:p>
            <a:pPr>
              <a:buFont typeface="Wingdings" pitchFamily="2" charset="2"/>
              <a:buChar char="v"/>
            </a:pPr>
            <a:r>
              <a:rPr lang="en-US" sz="2000" dirty="0" smtClean="0"/>
              <a:t>During the menstrual cycle, an egg develops within a follicle and is released from an ovary. The uterus is prepared to receive the fertilized egg. If the egg is not fertilized, it is discharged along with the lining of the uterus.</a:t>
            </a:r>
          </a:p>
          <a:p>
            <a:pPr>
              <a:buFont typeface="Wingdings" pitchFamily="2" charset="2"/>
              <a:buChar char="v"/>
            </a:pPr>
            <a:r>
              <a:rPr lang="en-US" sz="2000" dirty="0" smtClean="0"/>
              <a:t>If the egg is fertilized, embryonic development begins and the menstrual cycle ceases.</a:t>
            </a:r>
          </a:p>
          <a:p>
            <a:pPr>
              <a:buFont typeface="Wingdings" pitchFamily="2" charset="2"/>
              <a:buChar char="v"/>
            </a:pPr>
            <a:r>
              <a:rPr lang="en-US" sz="2000" dirty="0" smtClean="0"/>
              <a:t>The menstrual cycle includes the follicular phase, ovulation, </a:t>
            </a:r>
            <a:r>
              <a:rPr lang="en-US" sz="2000" dirty="0" err="1" smtClean="0"/>
              <a:t>luteal</a:t>
            </a:r>
            <a:r>
              <a:rPr lang="en-US" sz="2000" dirty="0" smtClean="0"/>
              <a:t> phase, and menstruation.</a:t>
            </a:r>
            <a:endParaRPr lang="en-US" sz="2000" dirty="0"/>
          </a:p>
        </p:txBody>
      </p:sp>
      <p:pic>
        <p:nvPicPr>
          <p:cNvPr id="7" name="Content Placeholder 6" descr="preview_html_m79c6b5da.jpg"/>
          <p:cNvPicPr>
            <a:picLocks noGrp="1" noChangeAspect="1"/>
          </p:cNvPicPr>
          <p:nvPr>
            <p:ph sz="half" idx="2"/>
          </p:nvPr>
        </p:nvPicPr>
        <p:blipFill>
          <a:blip r:embed="rId2" cstate="print"/>
          <a:stretch>
            <a:fillRect/>
          </a:stretch>
        </p:blipFill>
        <p:spPr>
          <a:xfrm>
            <a:off x="4572000" y="1752600"/>
            <a:ext cx="4419600" cy="44196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normAutofit fontScale="90000"/>
          </a:bodyPr>
          <a:lstStyle/>
          <a:p>
            <a:r>
              <a:rPr lang="en-US" sz="3600" b="1" dirty="0" smtClean="0"/>
              <a:t>34.3 The Reproductive System</a:t>
            </a:r>
            <a:br>
              <a:rPr lang="en-US" sz="3600" b="1" dirty="0" smtClean="0"/>
            </a:br>
            <a:r>
              <a:rPr lang="en-US" sz="3600" b="1" dirty="0" smtClean="0"/>
              <a:t>The Female Reproductive System </a:t>
            </a:r>
            <a:r>
              <a:rPr lang="en-US" sz="1000" b="1" dirty="0" smtClean="0"/>
              <a:t/>
            </a:r>
            <a:br>
              <a:rPr lang="en-US" sz="1000" b="1" dirty="0" smtClean="0"/>
            </a:br>
            <a:r>
              <a:rPr lang="en-US" sz="3100" b="1" dirty="0" smtClean="0">
                <a:solidFill>
                  <a:srgbClr val="FF0000"/>
                </a:solidFill>
              </a:rPr>
              <a:t>The Menstrual Cycle</a:t>
            </a:r>
            <a:r>
              <a:rPr lang="en-US" b="1" dirty="0" smtClean="0">
                <a:solidFill>
                  <a:srgbClr val="FF0000"/>
                </a:solidFill>
              </a:rPr>
              <a:t> </a:t>
            </a:r>
            <a:endParaRPr lang="en-US" dirty="0"/>
          </a:p>
        </p:txBody>
      </p:sp>
      <p:sp>
        <p:nvSpPr>
          <p:cNvPr id="4" name="Content Placeholder 3"/>
          <p:cNvSpPr>
            <a:spLocks noGrp="1"/>
          </p:cNvSpPr>
          <p:nvPr>
            <p:ph sz="half" idx="2"/>
          </p:nvPr>
        </p:nvSpPr>
        <p:spPr>
          <a:xfrm>
            <a:off x="4572000" y="1524000"/>
            <a:ext cx="4572000" cy="5334000"/>
          </a:xfrm>
        </p:spPr>
        <p:txBody>
          <a:bodyPr>
            <a:normAutofit fontScale="77500" lnSpcReduction="20000"/>
          </a:bodyPr>
          <a:lstStyle/>
          <a:p>
            <a:pPr>
              <a:buFont typeface="Wingdings" pitchFamily="2" charset="2"/>
              <a:buChar char="v"/>
            </a:pPr>
            <a:r>
              <a:rPr lang="en-US" sz="1800" dirty="0" smtClean="0"/>
              <a:t>Follicle phase</a:t>
            </a:r>
          </a:p>
          <a:p>
            <a:pPr lvl="1">
              <a:buFont typeface="Wingdings" pitchFamily="2" charset="2"/>
              <a:buChar char="v"/>
            </a:pPr>
            <a:r>
              <a:rPr lang="en-US" sz="1400" dirty="0" smtClean="0"/>
              <a:t>Blood estrogen levels are low</a:t>
            </a:r>
          </a:p>
          <a:p>
            <a:pPr lvl="1">
              <a:buFont typeface="Wingdings" pitchFamily="2" charset="2"/>
              <a:buChar char="v"/>
            </a:pPr>
            <a:r>
              <a:rPr lang="en-US" sz="1400" dirty="0" smtClean="0"/>
              <a:t>Hypothalamus releases hormone to stimulate the anterior pituitary to secrete FSH and LH</a:t>
            </a:r>
          </a:p>
          <a:p>
            <a:pPr lvl="1">
              <a:buFont typeface="Wingdings" pitchFamily="2" charset="2"/>
              <a:buChar char="v"/>
            </a:pPr>
            <a:r>
              <a:rPr lang="en-US" sz="1400" dirty="0" smtClean="0"/>
              <a:t>These hormones travel to the ovaries where they cause a follicle to mature </a:t>
            </a:r>
          </a:p>
          <a:p>
            <a:pPr lvl="1">
              <a:buFont typeface="Wingdings" pitchFamily="2" charset="2"/>
              <a:buChar char="v"/>
            </a:pPr>
            <a:r>
              <a:rPr lang="en-US" sz="1400" dirty="0" smtClean="0"/>
              <a:t>As the follicle develops, the cells surrounding the egg enlarge and produce increased amounts of estrogen. This causes the lining of the uterus to thicken</a:t>
            </a:r>
          </a:p>
          <a:p>
            <a:pPr lvl="1">
              <a:buFont typeface="Wingdings" pitchFamily="2" charset="2"/>
              <a:buChar char="v"/>
            </a:pPr>
            <a:r>
              <a:rPr lang="en-US" sz="1400" dirty="0" smtClean="0"/>
              <a:t>Development of the egg during this phase takes about 12 days</a:t>
            </a:r>
            <a:endParaRPr lang="en-US" sz="1800" dirty="0" smtClean="0"/>
          </a:p>
          <a:p>
            <a:pPr>
              <a:buFont typeface="Wingdings" pitchFamily="2" charset="2"/>
              <a:buChar char="v"/>
            </a:pPr>
            <a:r>
              <a:rPr lang="en-US" sz="1800" dirty="0" smtClean="0"/>
              <a:t>Ovulation</a:t>
            </a:r>
          </a:p>
          <a:p>
            <a:pPr lvl="1">
              <a:buFont typeface="Wingdings" pitchFamily="2" charset="2"/>
              <a:buChar char="v"/>
            </a:pPr>
            <a:r>
              <a:rPr lang="en-US" sz="1400" dirty="0" smtClean="0"/>
              <a:t>As the follicle grows, more estrogen is released.</a:t>
            </a:r>
          </a:p>
          <a:p>
            <a:pPr lvl="1">
              <a:buFont typeface="Wingdings" pitchFamily="2" charset="2"/>
              <a:buChar char="v"/>
            </a:pPr>
            <a:r>
              <a:rPr lang="en-US" sz="1400" dirty="0" smtClean="0"/>
              <a:t>Hypothalamus reacts to increased hormones by triggering  a burst of LH and FSH from anterior pituitary.</a:t>
            </a:r>
          </a:p>
          <a:p>
            <a:pPr lvl="1">
              <a:buFont typeface="Wingdings" pitchFamily="2" charset="2"/>
              <a:buChar char="v"/>
            </a:pPr>
            <a:r>
              <a:rPr lang="en-US" sz="1400" dirty="0" smtClean="0"/>
              <a:t>The sudden increase in hormones causes the follicle to rupture</a:t>
            </a:r>
          </a:p>
          <a:p>
            <a:pPr lvl="1">
              <a:buFont typeface="Wingdings" pitchFamily="2" charset="2"/>
              <a:buChar char="v"/>
            </a:pPr>
            <a:r>
              <a:rPr lang="en-US" sz="1400" dirty="0" smtClean="0"/>
              <a:t>The result is </a:t>
            </a:r>
            <a:r>
              <a:rPr lang="en-US" sz="1400" b="1" dirty="0" smtClean="0">
                <a:ln>
                  <a:solidFill>
                    <a:srgbClr val="FFFF00"/>
                  </a:solidFill>
                </a:ln>
              </a:rPr>
              <a:t>ovulation</a:t>
            </a:r>
            <a:r>
              <a:rPr lang="en-US" sz="1400" dirty="0" smtClean="0"/>
              <a:t>, the release of the egg from the ovary into one of the Fallopian tubes.</a:t>
            </a:r>
          </a:p>
          <a:p>
            <a:pPr lvl="1">
              <a:buFont typeface="Wingdings" pitchFamily="2" charset="2"/>
              <a:buChar char="v"/>
            </a:pPr>
            <a:r>
              <a:rPr lang="en-US" sz="1400" dirty="0" smtClean="0"/>
              <a:t>When released, the egg is stalled in metaphase of meiosis II and will remain that way unless it is fertilized</a:t>
            </a:r>
            <a:endParaRPr lang="en-US" sz="1800" dirty="0" smtClean="0"/>
          </a:p>
          <a:p>
            <a:pPr>
              <a:buFont typeface="Wingdings" pitchFamily="2" charset="2"/>
              <a:buChar char="v"/>
            </a:pPr>
            <a:r>
              <a:rPr lang="en-US" sz="1800" dirty="0" err="1" smtClean="0"/>
              <a:t>Luteal</a:t>
            </a:r>
            <a:r>
              <a:rPr lang="en-US" sz="1800" dirty="0" smtClean="0"/>
              <a:t> Phase</a:t>
            </a:r>
          </a:p>
          <a:p>
            <a:pPr lvl="1">
              <a:buFont typeface="Wingdings" pitchFamily="2" charset="2"/>
              <a:buChar char="v"/>
            </a:pPr>
            <a:r>
              <a:rPr lang="en-US" sz="1400" dirty="0" smtClean="0"/>
              <a:t>As the egg moves  through the Fallopian tube, the cells of the ruptured follicle change; the follicle turns yellow and is now know as the </a:t>
            </a:r>
            <a:r>
              <a:rPr lang="en-US" sz="1400" b="1" dirty="0" smtClean="0">
                <a:ln>
                  <a:solidFill>
                    <a:srgbClr val="FFFF00"/>
                  </a:solidFill>
                </a:ln>
              </a:rPr>
              <a:t>corpus </a:t>
            </a:r>
            <a:r>
              <a:rPr lang="en-US" sz="1400" b="1" dirty="0" err="1" smtClean="0">
                <a:ln>
                  <a:solidFill>
                    <a:srgbClr val="FFFF00"/>
                  </a:solidFill>
                </a:ln>
              </a:rPr>
              <a:t>luteum</a:t>
            </a:r>
            <a:r>
              <a:rPr lang="en-US" sz="1400" b="1" dirty="0" smtClean="0"/>
              <a:t>; </a:t>
            </a:r>
            <a:r>
              <a:rPr lang="en-US" sz="1400" dirty="0" smtClean="0"/>
              <a:t>it releases estrogens but also begins to release progesterone, which stimulates the growth and development of the blood supply and surrounding tissue in the thickening uterine lining</a:t>
            </a:r>
          </a:p>
          <a:p>
            <a:pPr lvl="1">
              <a:buFont typeface="Wingdings" pitchFamily="2" charset="2"/>
              <a:buChar char="v"/>
            </a:pPr>
            <a:r>
              <a:rPr lang="en-US" sz="1400" dirty="0" smtClean="0"/>
              <a:t>If fertilization does not occur, the corpus </a:t>
            </a:r>
            <a:r>
              <a:rPr lang="en-US" sz="1400" dirty="0" err="1" smtClean="0"/>
              <a:t>luteum</a:t>
            </a:r>
            <a:r>
              <a:rPr lang="en-US" sz="1400" dirty="0" smtClean="0"/>
              <a:t> will degenerate and a new follicle phase begins</a:t>
            </a:r>
            <a:endParaRPr lang="en-US" sz="1800" dirty="0" smtClean="0"/>
          </a:p>
          <a:p>
            <a:pPr>
              <a:buFont typeface="Wingdings" pitchFamily="2" charset="2"/>
              <a:buChar char="v"/>
            </a:pPr>
            <a:r>
              <a:rPr lang="en-US" sz="1800" dirty="0" smtClean="0"/>
              <a:t>Menstruation</a:t>
            </a:r>
          </a:p>
          <a:p>
            <a:pPr lvl="1">
              <a:buFont typeface="Wingdings" pitchFamily="2" charset="2"/>
              <a:buChar char="v"/>
            </a:pPr>
            <a:r>
              <a:rPr lang="en-US" sz="1400" dirty="0" smtClean="0"/>
              <a:t>At the start of a new follicle phase, low estrogen levels cause the lining of the uterus to detach . This tissue along with blood and the unfertilized egg are discharged through the vagina. which is called </a:t>
            </a:r>
            <a:r>
              <a:rPr lang="en-US" sz="1400" b="1" dirty="0" smtClean="0">
                <a:ln>
                  <a:solidFill>
                    <a:srgbClr val="FFFF00"/>
                  </a:solidFill>
                </a:ln>
              </a:rPr>
              <a:t>menstruation</a:t>
            </a:r>
            <a:r>
              <a:rPr lang="en-US" sz="1400" dirty="0" smtClean="0"/>
              <a:t>. This phase lasts 3-7 days</a:t>
            </a:r>
          </a:p>
          <a:p>
            <a:pPr lvl="1">
              <a:buFont typeface="Wingdings" pitchFamily="2" charset="2"/>
              <a:buChar char="v"/>
            </a:pPr>
            <a:endParaRPr lang="en-US" sz="1400" dirty="0" smtClean="0"/>
          </a:p>
          <a:p>
            <a:pPr lvl="1">
              <a:buFont typeface="Wingdings" pitchFamily="2" charset="2"/>
              <a:buChar char="v"/>
            </a:pPr>
            <a:endParaRPr lang="en-US" sz="1400" dirty="0"/>
          </a:p>
        </p:txBody>
      </p:sp>
      <p:pic>
        <p:nvPicPr>
          <p:cNvPr id="11" name="Content Placeholder 10" descr="menstruation.jpg"/>
          <p:cNvPicPr>
            <a:picLocks noGrp="1" noChangeAspect="1"/>
          </p:cNvPicPr>
          <p:nvPr>
            <p:ph sz="half" idx="1"/>
          </p:nvPr>
        </p:nvPicPr>
        <p:blipFill>
          <a:blip r:embed="rId2" cstate="print"/>
          <a:stretch>
            <a:fillRect/>
          </a:stretch>
        </p:blipFill>
        <p:spPr>
          <a:xfrm>
            <a:off x="457200" y="2048669"/>
            <a:ext cx="4114800" cy="362902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The Female Reproductive System </a:t>
            </a:r>
            <a:endParaRPr lang="en-US" dirty="0"/>
          </a:p>
        </p:txBody>
      </p:sp>
      <p:pic>
        <p:nvPicPr>
          <p:cNvPr id="7" name="Content Placeholder 6" descr="fallo.jpg"/>
          <p:cNvPicPr>
            <a:picLocks noGrp="1" noChangeAspect="1"/>
          </p:cNvPicPr>
          <p:nvPr>
            <p:ph sz="half" idx="2"/>
          </p:nvPr>
        </p:nvPicPr>
        <p:blipFill>
          <a:blip r:embed="rId2" cstate="print"/>
          <a:stretch>
            <a:fillRect/>
          </a:stretch>
        </p:blipFill>
        <p:spPr>
          <a:xfrm>
            <a:off x="4572000" y="2057400"/>
            <a:ext cx="4343400" cy="4267200"/>
          </a:xfrm>
        </p:spPr>
      </p:pic>
      <p:pic>
        <p:nvPicPr>
          <p:cNvPr id="8" name="Content Placeholder 7" descr="picture-of-follicle-and-ovary.jpg"/>
          <p:cNvPicPr>
            <a:picLocks noGrp="1" noChangeAspect="1"/>
          </p:cNvPicPr>
          <p:nvPr>
            <p:ph sz="half" idx="1"/>
          </p:nvPr>
        </p:nvPicPr>
        <p:blipFill>
          <a:blip r:embed="rId3" cstate="print"/>
          <a:stretch>
            <a:fillRect/>
          </a:stretch>
        </p:blipFill>
        <p:spPr>
          <a:xfrm>
            <a:off x="457200" y="2438400"/>
            <a:ext cx="4038600" cy="3581400"/>
          </a:xfrm>
        </p:spPr>
      </p:pic>
      <p:sp>
        <p:nvSpPr>
          <p:cNvPr id="9" name="TextBox 8"/>
          <p:cNvSpPr txBox="1"/>
          <p:nvPr/>
        </p:nvSpPr>
        <p:spPr>
          <a:xfrm>
            <a:off x="1524000" y="1600200"/>
            <a:ext cx="5715000" cy="369332"/>
          </a:xfrm>
          <a:prstGeom prst="rect">
            <a:avLst/>
          </a:prstGeom>
          <a:noFill/>
        </p:spPr>
        <p:txBody>
          <a:bodyPr wrap="square" rtlCol="0">
            <a:spAutoFit/>
          </a:bodyPr>
          <a:lstStyle/>
          <a:p>
            <a:r>
              <a:rPr lang="en-US" b="1" dirty="0" smtClean="0">
                <a:ln>
                  <a:solidFill>
                    <a:srgbClr val="FFFF00"/>
                  </a:solidFill>
                </a:ln>
              </a:rPr>
              <a:t>Ovulation</a:t>
            </a:r>
            <a:r>
              <a:rPr lang="en-US" b="1" dirty="0" smtClean="0"/>
              <a:t> – Egg released from ovary into Fallopian tube</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The Female Reproductive System </a:t>
            </a:r>
            <a:endParaRPr lang="en-US" dirty="0"/>
          </a:p>
        </p:txBody>
      </p:sp>
      <p:pic>
        <p:nvPicPr>
          <p:cNvPr id="4" name="Content Placeholder 3" descr="fertilization2.jpg"/>
          <p:cNvPicPr>
            <a:picLocks noGrp="1" noChangeAspect="1"/>
          </p:cNvPicPr>
          <p:nvPr>
            <p:ph idx="1"/>
          </p:nvPr>
        </p:nvPicPr>
        <p:blipFill>
          <a:blip r:embed="rId2" cstate="print"/>
          <a:stretch>
            <a:fillRect/>
          </a:stretch>
        </p:blipFill>
        <p:spPr>
          <a:xfrm>
            <a:off x="1066800" y="2057400"/>
            <a:ext cx="6961632" cy="4504944"/>
          </a:xfrm>
        </p:spPr>
      </p:pic>
      <p:sp>
        <p:nvSpPr>
          <p:cNvPr id="5" name="TextBox 4"/>
          <p:cNvSpPr txBox="1"/>
          <p:nvPr/>
        </p:nvSpPr>
        <p:spPr>
          <a:xfrm>
            <a:off x="228600" y="1600200"/>
            <a:ext cx="8001000" cy="369332"/>
          </a:xfrm>
          <a:prstGeom prst="rect">
            <a:avLst/>
          </a:prstGeom>
          <a:noFill/>
        </p:spPr>
        <p:txBody>
          <a:bodyPr wrap="square" rtlCol="0">
            <a:spAutoFit/>
          </a:bodyPr>
          <a:lstStyle/>
          <a:p>
            <a:r>
              <a:rPr lang="en-US" b="1" dirty="0" smtClean="0"/>
              <a:t>    </a:t>
            </a:r>
            <a:r>
              <a:rPr lang="en-US" b="1" dirty="0" smtClean="0">
                <a:solidFill>
                  <a:srgbClr val="FF0000"/>
                </a:solidFill>
              </a:rPr>
              <a:t>PREGNANCY – The fertilization of the egg and its implantation into the uterus</a:t>
            </a:r>
            <a:endParaRPr lang="en-US"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b="1" dirty="0" smtClean="0"/>
              <a:t>34.3 The Reproductive System</a:t>
            </a:r>
            <a:br>
              <a:rPr lang="en-US" b="1" dirty="0" smtClean="0"/>
            </a:br>
            <a:r>
              <a:rPr lang="en-US" b="1" dirty="0" smtClean="0"/>
              <a:t>The Female Reproductive System</a:t>
            </a:r>
            <a:br>
              <a:rPr lang="en-US" b="1" dirty="0" smtClean="0"/>
            </a:br>
            <a:r>
              <a:rPr lang="en-US" b="1" dirty="0" smtClean="0">
                <a:solidFill>
                  <a:srgbClr val="00B050"/>
                </a:solidFill>
              </a:rPr>
              <a:t>Sexually Transmitted Diseases </a:t>
            </a:r>
            <a:endParaRPr lang="en-US" dirty="0">
              <a:solidFill>
                <a:srgbClr val="00B050"/>
              </a:solidFill>
            </a:endParaRPr>
          </a:p>
        </p:txBody>
      </p:sp>
      <p:sp>
        <p:nvSpPr>
          <p:cNvPr id="3" name="Content Placeholder 2"/>
          <p:cNvSpPr>
            <a:spLocks noGrp="1"/>
          </p:cNvSpPr>
          <p:nvPr>
            <p:ph idx="1"/>
          </p:nvPr>
        </p:nvSpPr>
        <p:spPr>
          <a:xfrm>
            <a:off x="457200" y="2057400"/>
            <a:ext cx="8229600" cy="4648200"/>
          </a:xfrm>
        </p:spPr>
        <p:txBody>
          <a:bodyPr>
            <a:normAutofit fontScale="92500" lnSpcReduction="10000"/>
          </a:bodyPr>
          <a:lstStyle/>
          <a:p>
            <a:pPr>
              <a:buNone/>
            </a:pPr>
            <a:r>
              <a:rPr lang="en-US" dirty="0" smtClean="0"/>
              <a:t>	</a:t>
            </a:r>
            <a:r>
              <a:rPr lang="en-US" sz="2800" b="1" dirty="0" smtClean="0">
                <a:solidFill>
                  <a:srgbClr val="FF0000"/>
                </a:solidFill>
              </a:rPr>
              <a:t>What are some of the most commonly reported sexually transmitted diseases?</a:t>
            </a:r>
          </a:p>
          <a:p>
            <a:pPr>
              <a:buFont typeface="Wingdings" pitchFamily="2" charset="2"/>
              <a:buChar char="v"/>
            </a:pPr>
            <a:r>
              <a:rPr lang="en-US" sz="2400" b="1" dirty="0" smtClean="0"/>
              <a:t>According to a 2008 study done by the Centers for Disease Control and Prevention, 1 in 4 young women aged 14-14 WERE infected  with an STD.</a:t>
            </a:r>
          </a:p>
          <a:p>
            <a:pPr>
              <a:buFont typeface="Wingdings" pitchFamily="2" charset="2"/>
              <a:buChar char="v"/>
            </a:pPr>
            <a:r>
              <a:rPr lang="en-US" sz="2400" b="1" dirty="0" smtClean="0"/>
              <a:t>Chlamydia is not only the most common bacterial STD, it is the most commonly reported bacterial disease in the United States. Chlamydia is a bacterium spread by sexual contact and can damage the reproductive tract and lead to infertility.</a:t>
            </a:r>
          </a:p>
          <a:p>
            <a:pPr>
              <a:buFont typeface="Wingdings" pitchFamily="2" charset="2"/>
              <a:buChar char="v"/>
            </a:pPr>
            <a:r>
              <a:rPr lang="en-US" sz="2400" b="1" dirty="0" smtClean="0"/>
              <a:t>Other bacterial STDs include gonorrhea and syphilis. Bacterial STDs can be treated with antibiotics.</a:t>
            </a:r>
          </a:p>
          <a:p>
            <a:pPr>
              <a:buFont typeface="Wingdings" pitchFamily="2" charset="2"/>
              <a:buChar char="v"/>
            </a:pPr>
            <a:r>
              <a:rPr lang="en-US" sz="2400" b="1" dirty="0" smtClean="0"/>
              <a:t>Viral STDs include hepatitis B, genital herpes, genital warts, and AIDs. These viral infections </a:t>
            </a:r>
            <a:r>
              <a:rPr lang="en-US" sz="2400" b="1" u="sng" dirty="0" smtClean="0"/>
              <a:t>cannot</a:t>
            </a:r>
            <a:r>
              <a:rPr lang="en-US" sz="2400" b="1" dirty="0" smtClean="0"/>
              <a:t> be treated with antibiotics.</a:t>
            </a:r>
            <a:endParaRPr 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34.3 Assessment (p. 994)</a:t>
            </a:r>
            <a:endParaRPr lang="en-US" dirty="0"/>
          </a:p>
        </p:txBody>
      </p:sp>
      <p:sp>
        <p:nvSpPr>
          <p:cNvPr id="3" name="Content Placeholder 2"/>
          <p:cNvSpPr>
            <a:spLocks noGrp="1"/>
          </p:cNvSpPr>
          <p:nvPr>
            <p:ph idx="1"/>
          </p:nvPr>
        </p:nvSpPr>
        <p:spPr/>
        <p:txBody>
          <a:bodyPr>
            <a:normAutofit fontScale="47500" lnSpcReduction="20000"/>
          </a:bodyPr>
          <a:lstStyle/>
          <a:p>
            <a:pPr>
              <a:buFont typeface="Wingdings" pitchFamily="2" charset="2"/>
              <a:buNone/>
            </a:pPr>
            <a:r>
              <a:rPr lang="en-US" b="1" dirty="0" smtClean="0"/>
              <a:t>1a. </a:t>
            </a:r>
            <a:r>
              <a:rPr lang="en-US" b="1" dirty="0" smtClean="0">
                <a:solidFill>
                  <a:srgbClr val="CC0000"/>
                </a:solidFill>
              </a:rPr>
              <a:t>Review  </a:t>
            </a:r>
            <a:r>
              <a:rPr lang="en-US" b="1" dirty="0" smtClean="0"/>
              <a:t>Explain what happens during puberty.</a:t>
            </a:r>
          </a:p>
          <a:p>
            <a:pPr>
              <a:buFont typeface="Wingdings" pitchFamily="2" charset="2"/>
              <a:buNone/>
            </a:pPr>
            <a:endParaRPr lang="en-US" b="1" dirty="0" smtClean="0"/>
          </a:p>
          <a:p>
            <a:pPr>
              <a:buFont typeface="Wingdings" pitchFamily="2" charset="2"/>
              <a:buNone/>
            </a:pPr>
            <a:r>
              <a:rPr lang="en-US" b="1" dirty="0" smtClean="0"/>
              <a:t>1b. </a:t>
            </a:r>
            <a:r>
              <a:rPr lang="en-US" b="1" dirty="0" smtClean="0">
                <a:solidFill>
                  <a:srgbClr val="CC0000"/>
                </a:solidFill>
              </a:rPr>
              <a:t>Compare and Contrast  </a:t>
            </a:r>
            <a:r>
              <a:rPr lang="en-US" b="1" dirty="0" smtClean="0"/>
              <a:t>Compare and contrast the sexual development of male embryos to that of female embryos.</a:t>
            </a:r>
          </a:p>
          <a:p>
            <a:pPr>
              <a:buFont typeface="Wingdings" pitchFamily="2" charset="2"/>
              <a:buNone/>
            </a:pPr>
            <a:endParaRPr lang="en-US" b="1" dirty="0" smtClean="0"/>
          </a:p>
          <a:p>
            <a:pPr>
              <a:buFont typeface="Wingdings" pitchFamily="2" charset="2"/>
              <a:buNone/>
            </a:pPr>
            <a:r>
              <a:rPr lang="en-US" b="1" dirty="0" smtClean="0"/>
              <a:t>2a.  </a:t>
            </a:r>
            <a:r>
              <a:rPr lang="en-US" b="1" dirty="0" smtClean="0">
                <a:solidFill>
                  <a:srgbClr val="CC0000"/>
                </a:solidFill>
              </a:rPr>
              <a:t>Review </a:t>
            </a:r>
            <a:r>
              <a:rPr lang="en-US" b="1" dirty="0" smtClean="0"/>
              <a:t> Describe the function of the male reproductive system.</a:t>
            </a:r>
          </a:p>
          <a:p>
            <a:pPr>
              <a:buFont typeface="Wingdings" pitchFamily="2" charset="2"/>
              <a:buNone/>
            </a:pPr>
            <a:r>
              <a:rPr lang="en-US" b="1" dirty="0" smtClean="0"/>
              <a:t>      </a:t>
            </a:r>
          </a:p>
          <a:p>
            <a:pPr>
              <a:buFont typeface="Wingdings" pitchFamily="2" charset="2"/>
              <a:buNone/>
            </a:pPr>
            <a:r>
              <a:rPr lang="en-US" b="1" dirty="0" smtClean="0"/>
              <a:t>2b.  </a:t>
            </a:r>
            <a:r>
              <a:rPr lang="en-US" b="1" dirty="0" smtClean="0">
                <a:solidFill>
                  <a:srgbClr val="CC0000"/>
                </a:solidFill>
              </a:rPr>
              <a:t>Sequence  </a:t>
            </a:r>
            <a:r>
              <a:rPr lang="en-US" b="1" dirty="0" smtClean="0"/>
              <a:t>Explain how sperm develop.</a:t>
            </a:r>
          </a:p>
          <a:p>
            <a:pPr>
              <a:buFont typeface="Wingdings" pitchFamily="2" charset="2"/>
              <a:buNone/>
            </a:pPr>
            <a:endParaRPr lang="en-US" b="1" dirty="0" smtClean="0">
              <a:solidFill>
                <a:srgbClr val="CC0000"/>
              </a:solidFill>
            </a:endParaRPr>
          </a:p>
          <a:p>
            <a:pPr>
              <a:buFont typeface="Wingdings" pitchFamily="2" charset="2"/>
              <a:buNone/>
            </a:pPr>
            <a:r>
              <a:rPr lang="en-US" b="1" dirty="0" smtClean="0"/>
              <a:t>3a.  </a:t>
            </a:r>
            <a:r>
              <a:rPr lang="en-US" b="1" dirty="0" smtClean="0">
                <a:solidFill>
                  <a:srgbClr val="C00000"/>
                </a:solidFill>
              </a:rPr>
              <a:t>Review</a:t>
            </a:r>
            <a:r>
              <a:rPr lang="en-US" b="1" dirty="0" smtClean="0">
                <a:solidFill>
                  <a:srgbClr val="FF0000"/>
                </a:solidFill>
              </a:rPr>
              <a:t>  </a:t>
            </a:r>
            <a:r>
              <a:rPr lang="en-US" b="1" dirty="0" smtClean="0"/>
              <a:t>Describe the function of the female reproductive system.</a:t>
            </a:r>
          </a:p>
          <a:p>
            <a:pPr>
              <a:buFont typeface="Wingdings" pitchFamily="2" charset="2"/>
              <a:buNone/>
            </a:pPr>
            <a:endParaRPr lang="en-US" b="1" dirty="0" smtClean="0"/>
          </a:p>
          <a:p>
            <a:pPr>
              <a:buFont typeface="Wingdings" pitchFamily="2" charset="2"/>
              <a:buNone/>
            </a:pPr>
            <a:r>
              <a:rPr lang="en-US" b="1" dirty="0" smtClean="0"/>
              <a:t>3b.  </a:t>
            </a:r>
            <a:r>
              <a:rPr lang="en-US" b="1" dirty="0" smtClean="0">
                <a:solidFill>
                  <a:srgbClr val="C00000"/>
                </a:solidFill>
              </a:rPr>
              <a:t>Interpret visuals  </a:t>
            </a:r>
            <a:r>
              <a:rPr lang="en-US" b="1" dirty="0" smtClean="0"/>
              <a:t>What happens during each stage of the menstrual cycle? Hint: Refer to Figure </a:t>
            </a:r>
          </a:p>
          <a:p>
            <a:pPr>
              <a:buFont typeface="Wingdings" pitchFamily="2" charset="2"/>
              <a:buNone/>
            </a:pPr>
            <a:r>
              <a:rPr lang="en-US" b="1" dirty="0" smtClean="0"/>
              <a:t>		                   34-14</a:t>
            </a:r>
          </a:p>
          <a:p>
            <a:pPr>
              <a:buFont typeface="Wingdings" pitchFamily="2" charset="2"/>
              <a:buNone/>
            </a:pPr>
            <a:r>
              <a:rPr lang="en-US" b="1" dirty="0" smtClean="0"/>
              <a:t>     </a:t>
            </a:r>
          </a:p>
          <a:p>
            <a:pPr>
              <a:buFont typeface="Wingdings" pitchFamily="2" charset="2"/>
              <a:buNone/>
            </a:pPr>
            <a:r>
              <a:rPr lang="en-US" b="1" dirty="0" smtClean="0"/>
              <a:t>4a.  </a:t>
            </a:r>
            <a:r>
              <a:rPr lang="en-US" b="1" dirty="0" smtClean="0">
                <a:solidFill>
                  <a:srgbClr val="C00000"/>
                </a:solidFill>
              </a:rPr>
              <a:t>Review </a:t>
            </a:r>
            <a:r>
              <a:rPr lang="en-US" b="1" dirty="0" smtClean="0"/>
              <a:t> Name two STDs caused by bacteria and two caused by viruses.</a:t>
            </a:r>
          </a:p>
          <a:p>
            <a:pPr>
              <a:buFont typeface="Wingdings" pitchFamily="2" charset="2"/>
              <a:buNone/>
            </a:pPr>
            <a:endParaRPr lang="en-US" b="1" dirty="0" smtClean="0"/>
          </a:p>
          <a:p>
            <a:pPr>
              <a:buFont typeface="Wingdings" pitchFamily="2" charset="2"/>
              <a:buNone/>
            </a:pPr>
            <a:r>
              <a:rPr lang="en-US" b="1" dirty="0" smtClean="0"/>
              <a:t>4b.  </a:t>
            </a:r>
            <a:r>
              <a:rPr lang="en-US" b="1" dirty="0" smtClean="0">
                <a:solidFill>
                  <a:srgbClr val="C00000"/>
                </a:solidFill>
              </a:rPr>
              <a:t>Evaluate</a:t>
            </a:r>
            <a:r>
              <a:rPr lang="en-US" b="1" dirty="0" smtClean="0"/>
              <a:t>  Why do you think that young people are especially at risk for STDs?</a:t>
            </a:r>
          </a:p>
          <a:p>
            <a:pPr marL="571500" indent="-571500">
              <a:lnSpc>
                <a:spcPct val="80000"/>
              </a:lnSpc>
              <a:buFont typeface="Wingdings" pitchFamily="2" charset="2"/>
              <a:buNone/>
            </a:pPr>
            <a:endParaRPr lang="en-US" b="1"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u="sng" dirty="0" smtClean="0"/>
              <a:t>Chapter 34</a:t>
            </a:r>
            <a:endParaRPr lang="en-US" sz="6000" dirty="0"/>
          </a:p>
        </p:txBody>
      </p:sp>
      <p:sp>
        <p:nvSpPr>
          <p:cNvPr id="5" name="Content Placeholder 4"/>
          <p:cNvSpPr>
            <a:spLocks noGrp="1"/>
          </p:cNvSpPr>
          <p:nvPr>
            <p:ph idx="1"/>
          </p:nvPr>
        </p:nvSpPr>
        <p:spPr/>
        <p:txBody>
          <a:bodyPr>
            <a:normAutofit fontScale="85000" lnSpcReduction="20000"/>
          </a:bodyPr>
          <a:lstStyle/>
          <a:p>
            <a:pPr>
              <a:buNone/>
            </a:pPr>
            <a:r>
              <a:rPr lang="en-US" sz="4800" b="1" dirty="0" smtClean="0"/>
              <a:t>			     Endocrine and   </a:t>
            </a:r>
          </a:p>
          <a:p>
            <a:pPr>
              <a:buNone/>
            </a:pPr>
            <a:r>
              <a:rPr lang="en-US" sz="4800" b="1" dirty="0"/>
              <a:t> </a:t>
            </a:r>
            <a:r>
              <a:rPr lang="en-US" sz="4800" b="1" dirty="0" smtClean="0"/>
              <a:t>            Reproductive Systems</a:t>
            </a:r>
          </a:p>
          <a:p>
            <a:pPr>
              <a:buNone/>
            </a:pPr>
            <a:r>
              <a:rPr lang="en-US" sz="4800" dirty="0" smtClean="0"/>
              <a:t>				     34.4</a:t>
            </a:r>
          </a:p>
          <a:p>
            <a:pPr>
              <a:buNone/>
            </a:pPr>
            <a:r>
              <a:rPr lang="en-US" b="1" dirty="0" smtClean="0"/>
              <a:t>                         Fertilization and Development</a:t>
            </a:r>
          </a:p>
          <a:p>
            <a:pPr>
              <a:buNone/>
            </a:pPr>
            <a:r>
              <a:rPr lang="en-US" b="1" dirty="0" smtClean="0"/>
              <a:t>				</a:t>
            </a:r>
            <a:r>
              <a:rPr lang="en-US" dirty="0" smtClean="0"/>
              <a:t>SC.912.L.16.13</a:t>
            </a:r>
          </a:p>
          <a:p>
            <a:pPr>
              <a:buNone/>
            </a:pPr>
            <a:r>
              <a:rPr lang="en-US" dirty="0" smtClean="0"/>
              <a:t>	Describe the basic anatomy and physiology of the human reproductive system. Describe the process of human development from fertilization to birth and major changes that occur in each trimester of pregnancy.</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t>34.3 The Reproductive System</a:t>
            </a:r>
            <a:endParaRPr lang="en-US" b="1" dirty="0"/>
          </a:p>
        </p:txBody>
      </p:sp>
      <p:sp>
        <p:nvSpPr>
          <p:cNvPr id="3" name="Content Placeholder 2"/>
          <p:cNvSpPr>
            <a:spLocks noGrp="1"/>
          </p:cNvSpPr>
          <p:nvPr>
            <p:ph idx="1"/>
          </p:nvPr>
        </p:nvSpPr>
        <p:spPr>
          <a:xfrm>
            <a:off x="381000" y="1295400"/>
            <a:ext cx="8458200" cy="4830763"/>
          </a:xfrm>
        </p:spPr>
        <p:txBody>
          <a:bodyPr>
            <a:normAutofit fontScale="55000" lnSpcReduction="20000"/>
          </a:bodyPr>
          <a:lstStyle/>
          <a:p>
            <a:pPr>
              <a:buNone/>
            </a:pPr>
            <a:r>
              <a:rPr lang="en-US" sz="4400" dirty="0" smtClean="0"/>
              <a:t>				Key Questions</a:t>
            </a:r>
          </a:p>
          <a:p>
            <a:r>
              <a:rPr lang="en-US" sz="3600" dirty="0" smtClean="0"/>
              <a:t>What effects do estrogens and testosterone have on females and males?</a:t>
            </a:r>
          </a:p>
          <a:p>
            <a:r>
              <a:rPr lang="en-US" sz="3600" dirty="0" smtClean="0"/>
              <a:t>What are the main functions of the male reproductive system?</a:t>
            </a:r>
          </a:p>
          <a:p>
            <a:r>
              <a:rPr lang="en-US" sz="3600" dirty="0" smtClean="0"/>
              <a:t>What are the main functions of the female reproductive system?</a:t>
            </a:r>
          </a:p>
          <a:p>
            <a:r>
              <a:rPr lang="en-US" sz="3600" dirty="0" smtClean="0"/>
              <a:t>What are some of the most commonly reported sexually transmitted diseases?</a:t>
            </a:r>
          </a:p>
          <a:p>
            <a:pPr>
              <a:buNone/>
            </a:pPr>
            <a:r>
              <a:rPr lang="en-US" sz="3600" dirty="0" smtClean="0"/>
              <a:t>				</a:t>
            </a:r>
            <a:r>
              <a:rPr lang="en-US" sz="4400" dirty="0" smtClean="0"/>
              <a:t>Vocabulary</a:t>
            </a:r>
          </a:p>
          <a:p>
            <a:pPr>
              <a:buNone/>
            </a:pPr>
            <a:r>
              <a:rPr lang="en-US" b="1" dirty="0" smtClean="0">
                <a:ln w="12700">
                  <a:solidFill>
                    <a:srgbClr val="FFFF00"/>
                  </a:solidFill>
                </a:ln>
              </a:rPr>
              <a:t>Puberty			        			 semen</a:t>
            </a:r>
          </a:p>
          <a:p>
            <a:pPr>
              <a:buNone/>
            </a:pPr>
            <a:r>
              <a:rPr lang="en-US" b="1" dirty="0" smtClean="0">
                <a:ln w="12700">
                  <a:solidFill>
                    <a:srgbClr val="FFFF00"/>
                  </a:solidFill>
                </a:ln>
              </a:rPr>
              <a:t>Testis				         		 ovary</a:t>
            </a:r>
          </a:p>
          <a:p>
            <a:pPr>
              <a:buNone/>
            </a:pPr>
            <a:r>
              <a:rPr lang="en-US" b="1" dirty="0" smtClean="0">
                <a:ln w="12700">
                  <a:solidFill>
                    <a:srgbClr val="FFFF00"/>
                  </a:solidFill>
                </a:ln>
              </a:rPr>
              <a:t>Scrotum		                      	         		 menstrual cycle</a:t>
            </a:r>
          </a:p>
          <a:p>
            <a:pPr>
              <a:buNone/>
            </a:pPr>
            <a:r>
              <a:rPr lang="en-US" b="1" dirty="0" err="1" smtClean="0">
                <a:ln w="12700">
                  <a:solidFill>
                    <a:srgbClr val="FFFF00"/>
                  </a:solidFill>
                </a:ln>
              </a:rPr>
              <a:t>Seminiferous</a:t>
            </a:r>
            <a:r>
              <a:rPr lang="en-US" b="1" dirty="0" smtClean="0">
                <a:ln w="12700">
                  <a:solidFill>
                    <a:srgbClr val="FFFF00"/>
                  </a:solidFill>
                </a:ln>
              </a:rPr>
              <a:t> tubule				 ovulation</a:t>
            </a:r>
          </a:p>
          <a:p>
            <a:pPr>
              <a:buNone/>
            </a:pPr>
            <a:r>
              <a:rPr lang="en-US" b="1" dirty="0" err="1" smtClean="0">
                <a:ln w="12700">
                  <a:solidFill>
                    <a:srgbClr val="FFFF00"/>
                  </a:solidFill>
                </a:ln>
              </a:rPr>
              <a:t>Epididymis</a:t>
            </a:r>
            <a:r>
              <a:rPr lang="en-US" b="1" dirty="0" smtClean="0">
                <a:ln w="12700">
                  <a:solidFill>
                    <a:srgbClr val="FFFF00"/>
                  </a:solidFill>
                </a:ln>
              </a:rPr>
              <a:t>					 corpus </a:t>
            </a:r>
            <a:r>
              <a:rPr lang="en-US" b="1" dirty="0" err="1" smtClean="0">
                <a:ln w="12700">
                  <a:solidFill>
                    <a:srgbClr val="FFFF00"/>
                  </a:solidFill>
                </a:ln>
              </a:rPr>
              <a:t>luteum</a:t>
            </a:r>
            <a:endParaRPr lang="en-US" b="1" dirty="0" smtClean="0">
              <a:ln w="12700">
                <a:solidFill>
                  <a:srgbClr val="FFFF00"/>
                </a:solidFill>
              </a:ln>
            </a:endParaRPr>
          </a:p>
          <a:p>
            <a:pPr>
              <a:buNone/>
            </a:pPr>
            <a:r>
              <a:rPr lang="en-US" b="1" dirty="0" smtClean="0">
                <a:ln w="12700">
                  <a:solidFill>
                    <a:srgbClr val="FFFF00"/>
                  </a:solidFill>
                </a:ln>
              </a:rPr>
              <a:t>Vas deferens					 </a:t>
            </a:r>
            <a:r>
              <a:rPr lang="en-US" b="1" dirty="0" err="1" smtClean="0">
                <a:ln w="12700">
                  <a:solidFill>
                    <a:srgbClr val="FFFF00"/>
                  </a:solidFill>
                </a:ln>
              </a:rPr>
              <a:t>menstuation</a:t>
            </a:r>
            <a:r>
              <a:rPr lang="en-US" b="1" dirty="0" smtClean="0">
                <a:ln w="12700">
                  <a:solidFill>
                    <a:srgbClr val="FFFF00"/>
                  </a:solidFill>
                </a:ln>
              </a:rPr>
              <a:t>	</a:t>
            </a:r>
          </a:p>
          <a:p>
            <a:pPr>
              <a:buNone/>
            </a:pPr>
            <a:r>
              <a:rPr lang="en-US" b="1" dirty="0" smtClean="0">
                <a:ln w="12700">
                  <a:solidFill>
                    <a:srgbClr val="FFFF00"/>
                  </a:solidFill>
                </a:ln>
              </a:rPr>
              <a:t>							 sexually transmitted disease</a:t>
            </a:r>
          </a:p>
          <a:p>
            <a:pPr>
              <a:buNone/>
            </a:pPr>
            <a:r>
              <a:rPr lang="en-US" b="1" dirty="0" smtClean="0">
                <a:ln w="12700">
                  <a:solidFill>
                    <a:srgbClr val="FFFF00"/>
                  </a:solidFill>
                </a:ln>
              </a:rPr>
              <a:t>						</a:t>
            </a:r>
          </a:p>
          <a:p>
            <a:pPr>
              <a:buNone/>
            </a:pPr>
            <a:r>
              <a:rPr lang="en-US" b="1" dirty="0" smtClean="0">
                <a:ln w="12700">
                  <a:solidFill>
                    <a:srgbClr val="FFFF00"/>
                  </a:solidFill>
                </a:ln>
              </a:rPr>
              <a:t>				</a:t>
            </a:r>
            <a:r>
              <a:rPr lang="en-US" b="1" dirty="0" smtClean="0">
                <a:ln w="12700">
                  <a:noFill/>
                </a:ln>
              </a:rPr>
              <a:t>Pages 988 - 994</a:t>
            </a:r>
            <a:endParaRPr lang="en-US" b="1" dirty="0" smtClean="0">
              <a:ln w="12700">
                <a:solidFill>
                  <a:srgbClr val="FFFF00"/>
                </a:solidFill>
              </a:ln>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34.4 Fertilization and Development</a:t>
            </a:r>
            <a:endParaRPr lang="en-US" b="1" dirty="0"/>
          </a:p>
        </p:txBody>
      </p:sp>
      <p:sp>
        <p:nvSpPr>
          <p:cNvPr id="3" name="Content Placeholder 2"/>
          <p:cNvSpPr>
            <a:spLocks noGrp="1"/>
          </p:cNvSpPr>
          <p:nvPr>
            <p:ph idx="1"/>
          </p:nvPr>
        </p:nvSpPr>
        <p:spPr>
          <a:xfrm>
            <a:off x="381000" y="1295400"/>
            <a:ext cx="8458200" cy="4830763"/>
          </a:xfrm>
        </p:spPr>
        <p:txBody>
          <a:bodyPr>
            <a:normAutofit fontScale="70000" lnSpcReduction="20000"/>
          </a:bodyPr>
          <a:lstStyle/>
          <a:p>
            <a:pPr>
              <a:buNone/>
            </a:pPr>
            <a:r>
              <a:rPr lang="en-US" sz="4400" dirty="0" smtClean="0"/>
              <a:t>				Key Questions</a:t>
            </a:r>
          </a:p>
          <a:p>
            <a:r>
              <a:rPr lang="en-US" sz="3600" dirty="0" smtClean="0"/>
              <a:t>What takes place during fertilization and the early stages of human development?</a:t>
            </a:r>
          </a:p>
          <a:p>
            <a:r>
              <a:rPr lang="en-US" sz="3600" dirty="0" smtClean="0"/>
              <a:t>What important events occur during the later stages of human development?</a:t>
            </a:r>
          </a:p>
          <a:p>
            <a:pPr>
              <a:buNone/>
            </a:pPr>
            <a:r>
              <a:rPr lang="en-US" sz="3600" dirty="0" smtClean="0"/>
              <a:t>				</a:t>
            </a:r>
            <a:r>
              <a:rPr lang="en-US" sz="4400" dirty="0" smtClean="0"/>
              <a:t>Vocabulary</a:t>
            </a:r>
          </a:p>
          <a:p>
            <a:pPr>
              <a:buNone/>
            </a:pPr>
            <a:r>
              <a:rPr lang="en-US" b="1" dirty="0" smtClean="0">
                <a:ln w="12700">
                  <a:solidFill>
                    <a:srgbClr val="FFFF00"/>
                  </a:solidFill>
                </a:ln>
              </a:rPr>
              <a:t>Zygote		        			         </a:t>
            </a:r>
            <a:r>
              <a:rPr lang="en-US" b="1" dirty="0" err="1" smtClean="0">
                <a:ln w="12700">
                  <a:solidFill>
                    <a:srgbClr val="FFFF00"/>
                  </a:solidFill>
                </a:ln>
              </a:rPr>
              <a:t>Neurulation</a:t>
            </a:r>
            <a:endParaRPr lang="en-US" b="1" dirty="0" smtClean="0">
              <a:ln w="12700">
                <a:solidFill>
                  <a:srgbClr val="FFFF00"/>
                </a:solidFill>
              </a:ln>
            </a:endParaRPr>
          </a:p>
          <a:p>
            <a:pPr>
              <a:buNone/>
            </a:pPr>
            <a:r>
              <a:rPr lang="en-US" b="1" dirty="0" err="1" smtClean="0">
                <a:ln w="12700">
                  <a:solidFill>
                    <a:srgbClr val="FFFF00"/>
                  </a:solidFill>
                </a:ln>
              </a:rPr>
              <a:t>Blastocyst</a:t>
            </a:r>
            <a:r>
              <a:rPr lang="en-US" b="1" dirty="0" smtClean="0">
                <a:ln w="12700">
                  <a:solidFill>
                    <a:srgbClr val="FFFF00"/>
                  </a:solidFill>
                </a:ln>
              </a:rPr>
              <a:t>				         Placenta</a:t>
            </a:r>
          </a:p>
          <a:p>
            <a:pPr>
              <a:buNone/>
            </a:pPr>
            <a:r>
              <a:rPr lang="en-US" b="1" dirty="0" smtClean="0">
                <a:ln w="12700">
                  <a:solidFill>
                    <a:srgbClr val="FFFF00"/>
                  </a:solidFill>
                </a:ln>
              </a:rPr>
              <a:t>Implantation		                      	         Fetus</a:t>
            </a:r>
          </a:p>
          <a:p>
            <a:pPr>
              <a:buNone/>
            </a:pPr>
            <a:r>
              <a:rPr lang="en-US" b="1" dirty="0" err="1" smtClean="0">
                <a:ln w="12700">
                  <a:solidFill>
                    <a:srgbClr val="FFFF00"/>
                  </a:solidFill>
                </a:ln>
              </a:rPr>
              <a:t>Gastrulation</a:t>
            </a:r>
            <a:r>
              <a:rPr lang="en-US" b="1" dirty="0" smtClean="0">
                <a:ln w="12700">
                  <a:solidFill>
                    <a:srgbClr val="FFFF00"/>
                  </a:solidFill>
                </a:ln>
              </a:rPr>
              <a:t>				 </a:t>
            </a:r>
          </a:p>
          <a:p>
            <a:pPr>
              <a:buNone/>
            </a:pPr>
            <a:r>
              <a:rPr lang="en-US" b="1" dirty="0" smtClean="0">
                <a:ln w="12700">
                  <a:solidFill>
                    <a:srgbClr val="FFFF00"/>
                  </a:solidFill>
                </a:ln>
              </a:rPr>
              <a:t>						</a:t>
            </a:r>
          </a:p>
          <a:p>
            <a:pPr>
              <a:buNone/>
            </a:pPr>
            <a:r>
              <a:rPr lang="en-US" b="1" dirty="0" smtClean="0">
                <a:ln w="12700">
                  <a:solidFill>
                    <a:srgbClr val="FFFF00"/>
                  </a:solidFill>
                </a:ln>
              </a:rPr>
              <a:t>				</a:t>
            </a:r>
            <a:r>
              <a:rPr lang="en-US" b="1" dirty="0" smtClean="0">
                <a:ln w="12700">
                  <a:noFill/>
                </a:ln>
              </a:rPr>
              <a:t>Pages 995 - 1001</a:t>
            </a:r>
            <a:endParaRPr lang="en-US" b="1" dirty="0" smtClean="0">
              <a:ln w="12700">
                <a:solidFill>
                  <a:srgbClr val="FFFF00"/>
                </a:solidFill>
              </a:ln>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sz="4000" b="1" dirty="0" smtClean="0"/>
              <a:t>34.4 The Reproductive System</a:t>
            </a:r>
            <a:br>
              <a:rPr lang="en-US" sz="4000" b="1" dirty="0" smtClean="0"/>
            </a:br>
            <a:r>
              <a:rPr lang="en-US" sz="4000" b="1" dirty="0" smtClean="0"/>
              <a:t>Fertilization and Development</a:t>
            </a:r>
            <a:br>
              <a:rPr lang="en-US" sz="4000" b="1" dirty="0" smtClean="0"/>
            </a:br>
            <a:r>
              <a:rPr lang="en-US" sz="3100" b="1" dirty="0" smtClean="0">
                <a:solidFill>
                  <a:srgbClr val="00B050"/>
                </a:solidFill>
              </a:rPr>
              <a:t>Fertilization and Early Development</a:t>
            </a:r>
            <a:endParaRPr lang="en-US" sz="3100" dirty="0">
              <a:solidFill>
                <a:srgbClr val="00B050"/>
              </a:solidFill>
            </a:endParaRPr>
          </a:p>
        </p:txBody>
      </p:sp>
      <p:sp>
        <p:nvSpPr>
          <p:cNvPr id="3" name="Content Placeholder 2"/>
          <p:cNvSpPr>
            <a:spLocks noGrp="1"/>
          </p:cNvSpPr>
          <p:nvPr>
            <p:ph idx="1"/>
          </p:nvPr>
        </p:nvSpPr>
        <p:spPr>
          <a:xfrm>
            <a:off x="457200" y="1752600"/>
            <a:ext cx="8229600" cy="4876800"/>
          </a:xfrm>
        </p:spPr>
        <p:txBody>
          <a:bodyPr>
            <a:normAutofit fontScale="92500" lnSpcReduction="20000"/>
          </a:bodyPr>
          <a:lstStyle/>
          <a:p>
            <a:pPr>
              <a:buNone/>
            </a:pPr>
            <a:r>
              <a:rPr lang="en-US" dirty="0" smtClean="0"/>
              <a:t>	</a:t>
            </a:r>
            <a:r>
              <a:rPr lang="en-US" sz="2800" b="1" dirty="0" smtClean="0"/>
              <a:t>What takes place during fertilization and the early stages of human development?</a:t>
            </a:r>
          </a:p>
          <a:p>
            <a:pPr>
              <a:buFont typeface="Wingdings" pitchFamily="2" charset="2"/>
              <a:buChar char="v"/>
            </a:pPr>
            <a:r>
              <a:rPr lang="en-US" sz="2400" b="1" dirty="0" smtClean="0"/>
              <a:t>The fusion of a sperm and egg cell is called fertilization.</a:t>
            </a:r>
          </a:p>
          <a:p>
            <a:pPr>
              <a:buFont typeface="Wingdings" pitchFamily="2" charset="2"/>
              <a:buChar char="v"/>
            </a:pPr>
            <a:r>
              <a:rPr lang="en-US" sz="2400" b="1" dirty="0" smtClean="0"/>
              <a:t>Hundreds of millions of sperm are released when semen is ejaculated into the vagina. Sperm then swim through the uterus into the Fallopian tubes. </a:t>
            </a:r>
          </a:p>
          <a:p>
            <a:pPr>
              <a:buFont typeface="Wingdings" pitchFamily="2" charset="2"/>
              <a:buChar char="v"/>
            </a:pPr>
            <a:r>
              <a:rPr lang="en-US" sz="2400" b="1" dirty="0" smtClean="0"/>
              <a:t>If an egg is present in the Fallopian tubes, its chances of being fertilized are good. The egg has a protective layer that contains binding sites. </a:t>
            </a:r>
          </a:p>
          <a:p>
            <a:pPr>
              <a:buFont typeface="Wingdings" pitchFamily="2" charset="2"/>
              <a:buChar char="v"/>
            </a:pPr>
            <a:r>
              <a:rPr lang="en-US" sz="2400" b="1" dirty="0" smtClean="0"/>
              <a:t>The sperm releases enzymes that break down the protective layer. The haploid sperm nucleus enters the haploid egg and chromosomes from the sperm and egg are brought together.</a:t>
            </a:r>
          </a:p>
          <a:p>
            <a:pPr>
              <a:buFont typeface="Wingdings" pitchFamily="2" charset="2"/>
              <a:buChar char="v"/>
            </a:pPr>
            <a:r>
              <a:rPr lang="en-US" sz="2400" b="1" dirty="0" smtClean="0"/>
              <a:t>Once the two haploid nuclei fuse, a single diploid nucleus is formed, containing a single set of chromosomes from each parent cell. The fertilized egg is called a </a:t>
            </a:r>
            <a:r>
              <a:rPr lang="en-US" sz="2400" b="1" dirty="0" smtClean="0">
                <a:ln>
                  <a:solidFill>
                    <a:srgbClr val="FFFF00"/>
                  </a:solidFill>
                </a:ln>
              </a:rPr>
              <a:t>zygote</a:t>
            </a:r>
            <a:r>
              <a:rPr lang="en-US" sz="2400" b="1" dirty="0" smtClean="0"/>
              <a:t>.</a:t>
            </a:r>
            <a:endParaRPr lang="en-US"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endParaRPr lang="en-US" dirty="0"/>
          </a:p>
        </p:txBody>
      </p:sp>
      <p:pic>
        <p:nvPicPr>
          <p:cNvPr id="5" name="Content Placeholder 4" descr="fertilization.jpg"/>
          <p:cNvPicPr>
            <a:picLocks noGrp="1" noChangeAspect="1"/>
          </p:cNvPicPr>
          <p:nvPr>
            <p:ph idx="1"/>
          </p:nvPr>
        </p:nvPicPr>
        <p:blipFill>
          <a:blip r:embed="rId2" cstate="print"/>
          <a:stretch>
            <a:fillRect/>
          </a:stretch>
        </p:blipFill>
        <p:spPr>
          <a:xfrm>
            <a:off x="1066800" y="1981200"/>
            <a:ext cx="7086599" cy="4648200"/>
          </a:xfrm>
        </p:spPr>
      </p:pic>
      <p:sp>
        <p:nvSpPr>
          <p:cNvPr id="6" name="TextBox 5"/>
          <p:cNvSpPr txBox="1"/>
          <p:nvPr/>
        </p:nvSpPr>
        <p:spPr>
          <a:xfrm>
            <a:off x="2362200" y="1524000"/>
            <a:ext cx="4572000" cy="461665"/>
          </a:xfrm>
          <a:prstGeom prst="rect">
            <a:avLst/>
          </a:prstGeom>
          <a:noFill/>
        </p:spPr>
        <p:txBody>
          <a:bodyPr wrap="square" rtlCol="0">
            <a:spAutoFit/>
          </a:bodyPr>
          <a:lstStyle/>
          <a:p>
            <a:r>
              <a:rPr lang="en-US" sz="2400" b="1" dirty="0" smtClean="0"/>
              <a:t>                    Fertilization</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endParaRPr lang="en-US" dirty="0"/>
          </a:p>
        </p:txBody>
      </p:sp>
      <p:pic>
        <p:nvPicPr>
          <p:cNvPr id="4" name="Content Placeholder 3" descr="fertilization1.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endParaRPr lang="en-US" dirty="0"/>
          </a:p>
        </p:txBody>
      </p:sp>
      <p:pic>
        <p:nvPicPr>
          <p:cNvPr id="6" name="Content Placeholder 5" descr="fertilization2.jpg"/>
          <p:cNvPicPr>
            <a:picLocks noGrp="1" noChangeAspect="1"/>
          </p:cNvPicPr>
          <p:nvPr>
            <p:ph idx="1"/>
          </p:nvPr>
        </p:nvPicPr>
        <p:blipFill>
          <a:blip r:embed="rId2" cstate="print"/>
          <a:stretch>
            <a:fillRect/>
          </a:stretch>
        </p:blipFill>
        <p:spPr>
          <a:xfrm>
            <a:off x="1091184" y="1610709"/>
            <a:ext cx="6961632" cy="4504944"/>
          </a:xfrm>
        </p:spPr>
      </p:pic>
      <p:sp>
        <p:nvSpPr>
          <p:cNvPr id="7" name="TextBox 6"/>
          <p:cNvSpPr txBox="1"/>
          <p:nvPr/>
        </p:nvSpPr>
        <p:spPr>
          <a:xfrm>
            <a:off x="2819400" y="5638800"/>
            <a:ext cx="3657600" cy="1200329"/>
          </a:xfrm>
          <a:prstGeom prst="rect">
            <a:avLst/>
          </a:prstGeom>
          <a:noFill/>
        </p:spPr>
        <p:txBody>
          <a:bodyPr wrap="square" rtlCol="0">
            <a:spAutoFit/>
          </a:bodyPr>
          <a:lstStyle/>
          <a:p>
            <a:r>
              <a:rPr lang="en-US" dirty="0" smtClean="0">
                <a:solidFill>
                  <a:srgbClr val="FF0000"/>
                </a:solidFill>
              </a:rPr>
              <a:t>Once a single sperm enters the egg and fertilization takes place, the egg reacts by forming a barrier that prevents other sperm from entering.</a:t>
            </a:r>
            <a:endParaRPr 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b="1" dirty="0" smtClean="0"/>
              <a:t>34.4 The Reproductive System</a:t>
            </a:r>
            <a:br>
              <a:rPr lang="en-US" b="1" dirty="0" smtClean="0"/>
            </a:br>
            <a:r>
              <a:rPr lang="en-US" b="1" dirty="0" smtClean="0"/>
              <a:t>Fertilization and Development</a:t>
            </a:r>
            <a:br>
              <a:rPr lang="en-US" b="1" dirty="0" smtClean="0"/>
            </a:br>
            <a:r>
              <a:rPr lang="en-US" sz="3600" b="1" dirty="0" smtClean="0">
                <a:solidFill>
                  <a:srgbClr val="00B050"/>
                </a:solidFill>
              </a:rPr>
              <a:t>Embryonic Implantation</a:t>
            </a:r>
            <a:endParaRPr lang="en-US" sz="3600" dirty="0">
              <a:solidFill>
                <a:srgbClr val="00B050"/>
              </a:solidFill>
            </a:endParaRPr>
          </a:p>
        </p:txBody>
      </p:sp>
      <p:pic>
        <p:nvPicPr>
          <p:cNvPr id="8" name="Content Placeholder 7" descr="implantation-2.gif"/>
          <p:cNvPicPr>
            <a:picLocks noGrp="1" noChangeAspect="1"/>
          </p:cNvPicPr>
          <p:nvPr>
            <p:ph sz="half" idx="2"/>
          </p:nvPr>
        </p:nvPicPr>
        <p:blipFill>
          <a:blip r:embed="rId2" cstate="print"/>
          <a:stretch>
            <a:fillRect/>
          </a:stretch>
        </p:blipFill>
        <p:spPr>
          <a:xfrm>
            <a:off x="4724400" y="2209800"/>
            <a:ext cx="3962400" cy="3657599"/>
          </a:xfrm>
        </p:spPr>
      </p:pic>
      <p:pic>
        <p:nvPicPr>
          <p:cNvPr id="13" name="Content Placeholder 12" descr="06_implantation.jpg"/>
          <p:cNvPicPr>
            <a:picLocks noGrp="1" noChangeAspect="1"/>
          </p:cNvPicPr>
          <p:nvPr>
            <p:ph sz="half" idx="1"/>
          </p:nvPr>
        </p:nvPicPr>
        <p:blipFill>
          <a:blip r:embed="rId3" cstate="print"/>
          <a:stretch>
            <a:fillRect/>
          </a:stretch>
        </p:blipFill>
        <p:spPr>
          <a:xfrm>
            <a:off x="304800" y="2057400"/>
            <a:ext cx="4267200" cy="4038600"/>
          </a:xfrm>
        </p:spPr>
      </p:pic>
      <p:sp>
        <p:nvSpPr>
          <p:cNvPr id="14" name="TextBox 13"/>
          <p:cNvSpPr txBox="1"/>
          <p:nvPr/>
        </p:nvSpPr>
        <p:spPr>
          <a:xfrm>
            <a:off x="152400" y="6248400"/>
            <a:ext cx="5715000" cy="369332"/>
          </a:xfrm>
          <a:prstGeom prst="rect">
            <a:avLst/>
          </a:prstGeom>
          <a:noFill/>
        </p:spPr>
        <p:txBody>
          <a:bodyPr wrap="square" rtlCol="0">
            <a:spAutoFit/>
          </a:bodyPr>
          <a:lstStyle/>
          <a:p>
            <a:r>
              <a:rPr lang="en-US" b="1" dirty="0" err="1" smtClean="0">
                <a:ln>
                  <a:solidFill>
                    <a:srgbClr val="FFFF00"/>
                  </a:solidFill>
                </a:ln>
              </a:rPr>
              <a:t>Blastocyst</a:t>
            </a:r>
            <a:r>
              <a:rPr lang="en-US" b="1" dirty="0" smtClean="0"/>
              <a:t> </a:t>
            </a:r>
            <a:r>
              <a:rPr lang="en-US" dirty="0" smtClean="0"/>
              <a:t>– cavity in a ball of cells containing the embryo </a:t>
            </a:r>
            <a:endParaRPr lang="en-US" dirty="0"/>
          </a:p>
        </p:txBody>
      </p:sp>
      <p:cxnSp>
        <p:nvCxnSpPr>
          <p:cNvPr id="16" name="Straight Arrow Connector 15"/>
          <p:cNvCxnSpPr/>
          <p:nvPr/>
        </p:nvCxnSpPr>
        <p:spPr>
          <a:xfrm flipV="1">
            <a:off x="838200" y="2590800"/>
            <a:ext cx="2667000" cy="3733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6600" y="5867400"/>
            <a:ext cx="5867400" cy="369332"/>
          </a:xfrm>
          <a:prstGeom prst="rect">
            <a:avLst/>
          </a:prstGeom>
          <a:noFill/>
        </p:spPr>
        <p:txBody>
          <a:bodyPr wrap="square" rtlCol="0">
            <a:spAutoFit/>
          </a:bodyPr>
          <a:lstStyle/>
          <a:p>
            <a:r>
              <a:rPr lang="en-US" b="1" dirty="0" smtClean="0">
                <a:ln>
                  <a:solidFill>
                    <a:srgbClr val="FFFF00"/>
                  </a:solidFill>
                </a:ln>
              </a:rPr>
              <a:t>Implantation</a:t>
            </a:r>
            <a:r>
              <a:rPr lang="en-US" dirty="0" smtClean="0">
                <a:ln>
                  <a:solidFill>
                    <a:srgbClr val="FFFF00"/>
                  </a:solidFill>
                </a:ln>
              </a:rPr>
              <a:t> </a:t>
            </a:r>
            <a:r>
              <a:rPr lang="en-US" dirty="0" smtClean="0"/>
              <a:t>– </a:t>
            </a:r>
            <a:r>
              <a:rPr lang="en-US" dirty="0" err="1" smtClean="0"/>
              <a:t>Blastocyst</a:t>
            </a:r>
            <a:r>
              <a:rPr lang="en-US" dirty="0" smtClean="0"/>
              <a:t> attaches to the wall of the uterus</a:t>
            </a:r>
            <a:endParaRPr lang="en-US" dirty="0"/>
          </a:p>
        </p:txBody>
      </p:sp>
      <p:cxnSp>
        <p:nvCxnSpPr>
          <p:cNvPr id="19" name="Straight Arrow Connector 18"/>
          <p:cNvCxnSpPr/>
          <p:nvPr/>
        </p:nvCxnSpPr>
        <p:spPr>
          <a:xfrm flipH="1" flipV="1">
            <a:off x="3581400" y="4572000"/>
            <a:ext cx="6096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br>
              <a:rPr lang="en-US" b="1" dirty="0" smtClean="0"/>
            </a:br>
            <a:r>
              <a:rPr lang="en-US" sz="3600" b="1" dirty="0" err="1" smtClean="0">
                <a:solidFill>
                  <a:srgbClr val="00B050"/>
                </a:solidFill>
              </a:rPr>
              <a:t>Gastrulation</a:t>
            </a:r>
            <a:endParaRPr lang="en-US" dirty="0"/>
          </a:p>
        </p:txBody>
      </p:sp>
      <p:pic>
        <p:nvPicPr>
          <p:cNvPr id="5" name="Content Placeholder 4" descr="gastrulation1336950939914.jpg"/>
          <p:cNvPicPr>
            <a:picLocks noGrp="1" noChangeAspect="1"/>
          </p:cNvPicPr>
          <p:nvPr>
            <p:ph idx="1"/>
          </p:nvPr>
        </p:nvPicPr>
        <p:blipFill>
          <a:blip r:embed="rId2" cstate="print"/>
          <a:stretch>
            <a:fillRect/>
          </a:stretch>
        </p:blipFill>
        <p:spPr>
          <a:xfrm>
            <a:off x="771649" y="1600200"/>
            <a:ext cx="7600702"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br>
              <a:rPr lang="en-US" b="1" dirty="0" smtClean="0"/>
            </a:br>
            <a:r>
              <a:rPr lang="en-US" sz="3600" b="1" dirty="0" err="1" smtClean="0">
                <a:solidFill>
                  <a:srgbClr val="00B050"/>
                </a:solidFill>
              </a:rPr>
              <a:t>Gastrulation</a:t>
            </a:r>
            <a:endParaRPr lang="en-US" dirty="0"/>
          </a:p>
        </p:txBody>
      </p:sp>
      <p:pic>
        <p:nvPicPr>
          <p:cNvPr id="4" name="Content Placeholder 3" descr="Gastrula.gif"/>
          <p:cNvPicPr>
            <a:picLocks noGrp="1" noChangeAspect="1"/>
          </p:cNvPicPr>
          <p:nvPr>
            <p:ph idx="1"/>
          </p:nvPr>
        </p:nvPicPr>
        <p:blipFill>
          <a:blip r:embed="rId2" cstate="print"/>
          <a:stretch>
            <a:fillRect/>
          </a:stretch>
        </p:blipFill>
        <p:spPr>
          <a:xfrm>
            <a:off x="1143000" y="2057400"/>
            <a:ext cx="7315200" cy="373379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br>
              <a:rPr lang="en-US" b="1" dirty="0" smtClean="0"/>
            </a:br>
            <a:r>
              <a:rPr lang="en-US" sz="3600" b="1" dirty="0" err="1" smtClean="0">
                <a:solidFill>
                  <a:srgbClr val="00B050"/>
                </a:solidFill>
              </a:rPr>
              <a:t>Neurulation</a:t>
            </a:r>
            <a:endParaRPr lang="en-US" dirty="0"/>
          </a:p>
        </p:txBody>
      </p:sp>
      <p:pic>
        <p:nvPicPr>
          <p:cNvPr id="7" name="Content Placeholder 6" descr="neurulationc.gif"/>
          <p:cNvPicPr>
            <a:picLocks noGrp="1" noChangeAspect="1"/>
          </p:cNvPicPr>
          <p:nvPr>
            <p:ph sz="half" idx="1"/>
          </p:nvPr>
        </p:nvPicPr>
        <p:blipFill>
          <a:blip r:embed="rId2" cstate="print"/>
          <a:stretch>
            <a:fillRect/>
          </a:stretch>
        </p:blipFill>
        <p:spPr>
          <a:xfrm>
            <a:off x="381000" y="1828800"/>
            <a:ext cx="3017309" cy="4525963"/>
          </a:xfrm>
        </p:spPr>
      </p:pic>
      <p:pic>
        <p:nvPicPr>
          <p:cNvPr id="6" name="Content Placeholder 5" descr="nrn1219-f1.jpg"/>
          <p:cNvPicPr>
            <a:picLocks noGrp="1" noChangeAspect="1"/>
          </p:cNvPicPr>
          <p:nvPr>
            <p:ph sz="half" idx="2"/>
          </p:nvPr>
        </p:nvPicPr>
        <p:blipFill>
          <a:blip r:embed="rId3" cstate="print"/>
          <a:stretch>
            <a:fillRect/>
          </a:stretch>
        </p:blipFill>
        <p:spPr>
          <a:xfrm>
            <a:off x="5413811" y="1752600"/>
            <a:ext cx="3730189" cy="4525963"/>
          </a:xfrm>
        </p:spPr>
      </p:pic>
      <p:sp>
        <p:nvSpPr>
          <p:cNvPr id="9" name="TextBox 8"/>
          <p:cNvSpPr txBox="1"/>
          <p:nvPr/>
        </p:nvSpPr>
        <p:spPr>
          <a:xfrm>
            <a:off x="3124200" y="2057400"/>
            <a:ext cx="3048000" cy="4770537"/>
          </a:xfrm>
          <a:prstGeom prst="rect">
            <a:avLst/>
          </a:prstGeom>
          <a:noFill/>
        </p:spPr>
        <p:txBody>
          <a:bodyPr wrap="square" rtlCol="0">
            <a:spAutoFit/>
          </a:bodyPr>
          <a:lstStyle/>
          <a:p>
            <a:pPr>
              <a:buFont typeface="Wingdings" pitchFamily="2" charset="2"/>
              <a:buChar char="v"/>
            </a:pPr>
            <a:r>
              <a:rPr lang="en-US" sz="1600" b="1" dirty="0" err="1" smtClean="0">
                <a:ln>
                  <a:solidFill>
                    <a:srgbClr val="FFFF00"/>
                  </a:solidFill>
                </a:ln>
              </a:rPr>
              <a:t>Neurulation</a:t>
            </a:r>
            <a:r>
              <a:rPr lang="en-US" sz="1600" b="1" dirty="0" smtClean="0">
                <a:ln>
                  <a:solidFill>
                    <a:srgbClr val="FFFF00"/>
                  </a:solidFill>
                </a:ln>
              </a:rPr>
              <a:t> </a:t>
            </a:r>
            <a:r>
              <a:rPr lang="en-US" sz="1600" dirty="0" smtClean="0"/>
              <a:t>is the first step in the development of the nervous system.</a:t>
            </a:r>
          </a:p>
          <a:p>
            <a:pPr>
              <a:buFont typeface="Wingdings" pitchFamily="2" charset="2"/>
              <a:buChar char="v"/>
            </a:pPr>
            <a:r>
              <a:rPr lang="en-US" sz="1600" dirty="0" smtClean="0"/>
              <a:t>A block of </a:t>
            </a:r>
            <a:r>
              <a:rPr lang="en-US" sz="1600" dirty="0" err="1" smtClean="0"/>
              <a:t>mesodermal</a:t>
            </a:r>
            <a:r>
              <a:rPr lang="en-US" sz="1600" dirty="0" smtClean="0"/>
              <a:t> tissue begins to differentiate into the notochord.</a:t>
            </a:r>
          </a:p>
          <a:p>
            <a:pPr>
              <a:buFont typeface="Wingdings" pitchFamily="2" charset="2"/>
              <a:buChar char="v"/>
            </a:pPr>
            <a:r>
              <a:rPr lang="en-US" sz="1600" dirty="0" smtClean="0"/>
              <a:t>As the notochord develops, the ectoderm near the notochord thickens and forms the neural plate.</a:t>
            </a:r>
          </a:p>
          <a:p>
            <a:pPr>
              <a:buFont typeface="Wingdings" pitchFamily="2" charset="2"/>
              <a:buChar char="v"/>
            </a:pPr>
            <a:r>
              <a:rPr lang="en-US" sz="1600" dirty="0" smtClean="0"/>
              <a:t>The neural folds gradually move together and form the neural tube, from which the spinal cord and brain will develop.</a:t>
            </a:r>
          </a:p>
          <a:p>
            <a:pPr>
              <a:buFont typeface="Wingdings" pitchFamily="2" charset="2"/>
              <a:buChar char="v"/>
            </a:pPr>
            <a:r>
              <a:rPr lang="en-US" sz="1600" dirty="0" smtClean="0"/>
              <a:t>Cells of the neural crest migrate to other locations and become types of nerve cells, skin pigment cells, and other structures.</a:t>
            </a:r>
          </a:p>
          <a:p>
            <a:pPr>
              <a:buFont typeface="Wingdings" pitchFamily="2" charset="2"/>
              <a:buChar char="v"/>
            </a:pPr>
            <a:endParaRPr lang="en-US"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br>
              <a:rPr lang="en-US" b="1" dirty="0" smtClean="0"/>
            </a:br>
            <a:r>
              <a:rPr lang="en-US" sz="3600" b="1" dirty="0" smtClean="0">
                <a:solidFill>
                  <a:srgbClr val="00B050"/>
                </a:solidFill>
              </a:rPr>
              <a:t>The Placenta</a:t>
            </a:r>
            <a:endParaRPr lang="en-US" dirty="0"/>
          </a:p>
        </p:txBody>
      </p:sp>
      <p:pic>
        <p:nvPicPr>
          <p:cNvPr id="7" name="Content Placeholder 6" descr="07%20Placenta.jpg"/>
          <p:cNvPicPr>
            <a:picLocks noGrp="1" noChangeAspect="1"/>
          </p:cNvPicPr>
          <p:nvPr>
            <p:ph sz="half" idx="1"/>
          </p:nvPr>
        </p:nvPicPr>
        <p:blipFill>
          <a:blip r:embed="rId2" cstate="print"/>
          <a:stretch>
            <a:fillRect/>
          </a:stretch>
        </p:blipFill>
        <p:spPr>
          <a:xfrm>
            <a:off x="152400" y="1828800"/>
            <a:ext cx="4343400" cy="4419600"/>
          </a:xfrm>
        </p:spPr>
      </p:pic>
      <p:sp>
        <p:nvSpPr>
          <p:cNvPr id="6" name="Content Placeholder 5"/>
          <p:cNvSpPr>
            <a:spLocks noGrp="1"/>
          </p:cNvSpPr>
          <p:nvPr>
            <p:ph sz="half" idx="2"/>
          </p:nvPr>
        </p:nvSpPr>
        <p:spPr>
          <a:xfrm>
            <a:off x="4495800" y="1905000"/>
            <a:ext cx="4495800" cy="4221163"/>
          </a:xfrm>
        </p:spPr>
        <p:txBody>
          <a:bodyPr>
            <a:normAutofit lnSpcReduction="10000"/>
          </a:bodyPr>
          <a:lstStyle/>
          <a:p>
            <a:pPr>
              <a:buFont typeface="Wingdings" pitchFamily="2" charset="2"/>
              <a:buChar char="v"/>
            </a:pPr>
            <a:r>
              <a:rPr lang="en-US" sz="2000" dirty="0" smtClean="0"/>
              <a:t>The </a:t>
            </a:r>
            <a:r>
              <a:rPr lang="en-US" sz="2000" b="1" dirty="0" smtClean="0">
                <a:ln>
                  <a:solidFill>
                    <a:srgbClr val="FFFF00"/>
                  </a:solidFill>
                </a:ln>
              </a:rPr>
              <a:t>placenta</a:t>
            </a:r>
            <a:r>
              <a:rPr lang="en-US" sz="2000" dirty="0" smtClean="0"/>
              <a:t> is the connection between the mother and the embryo that acts as the embryo’s organ of respiration, nourishment, and excretion.</a:t>
            </a:r>
          </a:p>
          <a:p>
            <a:pPr>
              <a:buFont typeface="Wingdings" pitchFamily="2" charset="2"/>
              <a:buChar char="v"/>
            </a:pPr>
            <a:r>
              <a:rPr lang="en-US" sz="2000" dirty="0" smtClean="0"/>
              <a:t>Across a thin barrier, oxygen and nutrients diffuse from the mother’s blood to the embryo’s blood and carbon dioxide and wastes diffuse from the embryo’s blood to the mother’s blood.</a:t>
            </a:r>
          </a:p>
          <a:p>
            <a:pPr>
              <a:buFont typeface="Wingdings" pitchFamily="2" charset="2"/>
              <a:buChar char="v"/>
            </a:pPr>
            <a:r>
              <a:rPr lang="en-US" sz="2000" dirty="0" smtClean="0"/>
              <a:t>The </a:t>
            </a:r>
            <a:r>
              <a:rPr lang="en-US" sz="2000" b="1" dirty="0" smtClean="0"/>
              <a:t>umbilical cord</a:t>
            </a:r>
            <a:r>
              <a:rPr lang="en-US" sz="2000" dirty="0" smtClean="0"/>
              <a:t>, which contains two arteries and one vein, connects the embryo to the placenta.</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r>
              <a:rPr lang="en-US" sz="3600" b="1" dirty="0" smtClean="0"/>
              <a:t>34.3 The Reproductive System</a:t>
            </a:r>
            <a:br>
              <a:rPr lang="en-US" sz="3600" b="1" dirty="0" smtClean="0"/>
            </a:br>
            <a:r>
              <a:rPr lang="en-US" sz="3600" b="1" dirty="0" smtClean="0"/>
              <a:t>Sexual Development</a:t>
            </a:r>
            <a:endParaRPr lang="en-US" dirty="0"/>
          </a:p>
        </p:txBody>
      </p:sp>
      <p:sp>
        <p:nvSpPr>
          <p:cNvPr id="3" name="Content Placeholder 2"/>
          <p:cNvSpPr>
            <a:spLocks noGrp="1"/>
          </p:cNvSpPr>
          <p:nvPr>
            <p:ph idx="1"/>
          </p:nvPr>
        </p:nvSpPr>
        <p:spPr>
          <a:xfrm>
            <a:off x="457200" y="1524000"/>
            <a:ext cx="8229600" cy="5181600"/>
          </a:xfrm>
        </p:spPr>
        <p:txBody>
          <a:bodyPr>
            <a:normAutofit/>
          </a:bodyPr>
          <a:lstStyle/>
          <a:p>
            <a:pPr>
              <a:buNone/>
            </a:pPr>
            <a:r>
              <a:rPr lang="en-US" dirty="0"/>
              <a:t> </a:t>
            </a:r>
            <a:r>
              <a:rPr lang="en-US" dirty="0" smtClean="0"/>
              <a:t>	</a:t>
            </a:r>
            <a:r>
              <a:rPr lang="en-US" b="1" dirty="0" smtClean="0"/>
              <a:t>What effects do estrogens and testosterone have on females and males? </a:t>
            </a:r>
          </a:p>
          <a:p>
            <a:pPr>
              <a:buFont typeface="Wingdings" pitchFamily="2" charset="2"/>
              <a:buChar char="v"/>
            </a:pPr>
            <a:r>
              <a:rPr lang="en-US" sz="2000" b="1" dirty="0" smtClean="0">
                <a:solidFill>
                  <a:srgbClr val="0070C0"/>
                </a:solidFill>
              </a:rPr>
              <a:t>Male and female embryos are nearly identical in appearance up to the seventh week of development.</a:t>
            </a:r>
          </a:p>
          <a:p>
            <a:pPr>
              <a:buFont typeface="Wingdings" pitchFamily="2" charset="2"/>
              <a:buChar char="v"/>
            </a:pPr>
            <a:r>
              <a:rPr lang="en-US" sz="2000" b="1" dirty="0" smtClean="0">
                <a:solidFill>
                  <a:srgbClr val="0070C0"/>
                </a:solidFill>
              </a:rPr>
              <a:t>The male and female reproductive systems begin to develop differently.</a:t>
            </a:r>
          </a:p>
          <a:p>
            <a:pPr lvl="1">
              <a:buFont typeface="Wingdings" pitchFamily="2" charset="2"/>
              <a:buChar char="v"/>
            </a:pPr>
            <a:r>
              <a:rPr lang="en-US" sz="1600" b="1" dirty="0" smtClean="0">
                <a:solidFill>
                  <a:srgbClr val="0070C0"/>
                </a:solidFill>
              </a:rPr>
              <a:t>Male reproductive development is triggered by the production of testosterone in the gonads of the embryo.</a:t>
            </a:r>
          </a:p>
          <a:p>
            <a:pPr lvl="1">
              <a:buFont typeface="Wingdings" pitchFamily="2" charset="2"/>
              <a:buChar char="v"/>
            </a:pPr>
            <a:r>
              <a:rPr lang="en-US" sz="1600" b="1" dirty="0" smtClean="0">
                <a:solidFill>
                  <a:srgbClr val="0070C0"/>
                </a:solidFill>
              </a:rPr>
              <a:t>Female reproductive development develops under the influence of estrogen produced in the embryo’s gonads and does not utilize testosterone</a:t>
            </a:r>
            <a:endParaRPr lang="en-US" sz="1600" b="1" dirty="0">
              <a:solidFill>
                <a:srgbClr val="0070C0"/>
              </a:solidFill>
            </a:endParaRPr>
          </a:p>
          <a:p>
            <a:pPr lvl="1">
              <a:buFont typeface="Wingdings" pitchFamily="2" charset="2"/>
              <a:buChar char="v"/>
            </a:pPr>
            <a:r>
              <a:rPr lang="en-US" sz="2400" b="1" dirty="0" smtClean="0">
                <a:solidFill>
                  <a:srgbClr val="0070C0"/>
                </a:solidFill>
              </a:rPr>
              <a:t>In females, the effects of the sex hormones include breast development and a widening of the hips.</a:t>
            </a:r>
          </a:p>
          <a:p>
            <a:pPr lvl="1">
              <a:buFont typeface="Wingdings" pitchFamily="2" charset="2"/>
              <a:buChar char="v"/>
            </a:pPr>
            <a:r>
              <a:rPr lang="en-US" sz="2400" b="1" dirty="0" smtClean="0">
                <a:solidFill>
                  <a:srgbClr val="0070C0"/>
                </a:solidFill>
              </a:rPr>
              <a:t>In males, they result in the growth of facial hair, increased muscular development, and deepening of the voice.</a:t>
            </a:r>
            <a:endParaRPr lang="en-US" sz="2400" b="1" dirty="0">
              <a:solidFill>
                <a:srgbClr val="0070C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br>
              <a:rPr lang="en-US" b="1" dirty="0" smtClean="0"/>
            </a:br>
            <a:r>
              <a:rPr lang="en-US" sz="3600" b="1" dirty="0" smtClean="0">
                <a:solidFill>
                  <a:srgbClr val="00B050"/>
                </a:solidFill>
              </a:rPr>
              <a:t>The Fetus at 8 Weeks</a:t>
            </a:r>
            <a:endParaRPr lang="en-US" dirty="0"/>
          </a:p>
        </p:txBody>
      </p:sp>
      <p:pic>
        <p:nvPicPr>
          <p:cNvPr id="5" name="Content Placeholder 4" descr="Baby at 8 Weeks 6.jpg"/>
          <p:cNvPicPr>
            <a:picLocks noGrp="1" noChangeAspect="1"/>
          </p:cNvPicPr>
          <p:nvPr>
            <p:ph sz="half" idx="1"/>
          </p:nvPr>
        </p:nvPicPr>
        <p:blipFill>
          <a:blip r:embed="rId2" cstate="print"/>
          <a:stretch>
            <a:fillRect/>
          </a:stretch>
        </p:blipFill>
        <p:spPr>
          <a:xfrm>
            <a:off x="457200" y="2331879"/>
            <a:ext cx="4038600" cy="3062605"/>
          </a:xfrm>
        </p:spPr>
      </p:pic>
      <p:pic>
        <p:nvPicPr>
          <p:cNvPr id="8" name="Content Placeholder 7" descr="thCAQZ6JYP.jpg"/>
          <p:cNvPicPr>
            <a:picLocks noGrp="1" noChangeAspect="1"/>
          </p:cNvPicPr>
          <p:nvPr>
            <p:ph sz="half" idx="2"/>
          </p:nvPr>
        </p:nvPicPr>
        <p:blipFill>
          <a:blip r:embed="rId3" cstate="print"/>
          <a:stretch>
            <a:fillRect/>
          </a:stretch>
        </p:blipFill>
        <p:spPr>
          <a:xfrm>
            <a:off x="5238750" y="2209800"/>
            <a:ext cx="3143250" cy="3200400"/>
          </a:xfrm>
        </p:spPr>
      </p:pic>
      <p:sp>
        <p:nvSpPr>
          <p:cNvPr id="9" name="TextBox 8"/>
          <p:cNvSpPr txBox="1"/>
          <p:nvPr/>
        </p:nvSpPr>
        <p:spPr>
          <a:xfrm>
            <a:off x="990600" y="5562600"/>
            <a:ext cx="7696200" cy="1200329"/>
          </a:xfrm>
          <a:prstGeom prst="rect">
            <a:avLst/>
          </a:prstGeom>
          <a:noFill/>
        </p:spPr>
        <p:txBody>
          <a:bodyPr wrap="square" rtlCol="0">
            <a:spAutoFit/>
          </a:bodyPr>
          <a:lstStyle/>
          <a:p>
            <a:r>
              <a:rPr lang="en-US" dirty="0" smtClean="0"/>
              <a:t>After 8 weeks of development, the embryo is called a </a:t>
            </a:r>
            <a:r>
              <a:rPr lang="en-US" b="1" dirty="0" smtClean="0">
                <a:ln>
                  <a:solidFill>
                    <a:srgbClr val="FFFF00"/>
                  </a:solidFill>
                </a:ln>
              </a:rPr>
              <a:t>fetus</a:t>
            </a:r>
            <a:r>
              <a:rPr lang="en-US" dirty="0" smtClean="0"/>
              <a:t>. By the end of 3 months, most of the major organs and tissues of the fetus are fully formed. The fetus may begin to move and show signs of reflexes. The fetus is about 8 centimeters long and has a mass of about 28 grams.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pic>
        <p:nvPicPr>
          <p:cNvPr id="5" name="Content Placeholder 4" descr="wc_fd_f-4.jpg"/>
          <p:cNvPicPr>
            <a:picLocks noGrp="1" noChangeAspect="1"/>
          </p:cNvPicPr>
          <p:nvPr>
            <p:ph sz="half" idx="1"/>
          </p:nvPr>
        </p:nvPicPr>
        <p:blipFill>
          <a:blip r:embed="rId2" cstate="print"/>
          <a:stretch>
            <a:fillRect/>
          </a:stretch>
        </p:blipFill>
        <p:spPr>
          <a:xfrm>
            <a:off x="457200" y="2286000"/>
            <a:ext cx="4038600" cy="3200400"/>
          </a:xfrm>
        </p:spPr>
      </p:pic>
      <p:pic>
        <p:nvPicPr>
          <p:cNvPr id="6" name="Content Placeholder 5" descr="wc_fd_f-6.jpg"/>
          <p:cNvPicPr>
            <a:picLocks noGrp="1" noChangeAspect="1"/>
          </p:cNvPicPr>
          <p:nvPr>
            <p:ph sz="half" idx="2"/>
          </p:nvPr>
        </p:nvPicPr>
        <p:blipFill>
          <a:blip r:embed="rId3" cstate="print"/>
          <a:stretch>
            <a:fillRect/>
          </a:stretch>
        </p:blipFill>
        <p:spPr>
          <a:xfrm>
            <a:off x="4648200" y="2286000"/>
            <a:ext cx="4038600" cy="3124200"/>
          </a:xfrm>
        </p:spPr>
      </p:pic>
      <p:sp>
        <p:nvSpPr>
          <p:cNvPr id="8" name="Rectangle 7"/>
          <p:cNvSpPr/>
          <p:nvPr/>
        </p:nvSpPr>
        <p:spPr>
          <a:xfrm>
            <a:off x="914400" y="152400"/>
            <a:ext cx="7162800" cy="1938992"/>
          </a:xfrm>
          <a:prstGeom prst="rect">
            <a:avLst/>
          </a:prstGeom>
        </p:spPr>
        <p:txBody>
          <a:bodyPr wrap="square">
            <a:spAutoFit/>
          </a:bodyPr>
          <a:lstStyle/>
          <a:p>
            <a:r>
              <a:rPr lang="en-US" sz="4000" b="1" dirty="0" smtClean="0"/>
              <a:t>34.4 The Reproductive System</a:t>
            </a:r>
            <a:br>
              <a:rPr lang="en-US" sz="4000" b="1" dirty="0" smtClean="0"/>
            </a:br>
            <a:r>
              <a:rPr lang="en-US" sz="4000" b="1" dirty="0" smtClean="0"/>
              <a:t>Fertilization and Development</a:t>
            </a:r>
            <a:br>
              <a:rPr lang="en-US" sz="4000" b="1" dirty="0" smtClean="0"/>
            </a:br>
            <a:r>
              <a:rPr lang="en-US" sz="4000" b="1" dirty="0" smtClean="0"/>
              <a:t>        </a:t>
            </a:r>
            <a:r>
              <a:rPr lang="en-US" sz="3200" b="1" dirty="0" smtClean="0">
                <a:solidFill>
                  <a:srgbClr val="00B050"/>
                </a:solidFill>
              </a:rPr>
              <a:t>The Fetus at 4 – 6 months</a:t>
            </a:r>
            <a:endParaRPr 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34.4 The Reproductive System</a:t>
            </a:r>
            <a:br>
              <a:rPr lang="en-US" b="1" dirty="0" smtClean="0"/>
            </a:br>
            <a:r>
              <a:rPr lang="en-US" b="1" dirty="0" smtClean="0"/>
              <a:t>Fertilization and Development</a:t>
            </a:r>
            <a:br>
              <a:rPr lang="en-US" b="1" dirty="0" smtClean="0"/>
            </a:br>
            <a:r>
              <a:rPr lang="en-US" b="1" dirty="0" smtClean="0"/>
              <a:t>        </a:t>
            </a:r>
            <a:r>
              <a:rPr lang="en-US" sz="3600" b="1" dirty="0" smtClean="0">
                <a:solidFill>
                  <a:srgbClr val="00B050"/>
                </a:solidFill>
              </a:rPr>
              <a:t>The Fetus at 7 – 9 months</a:t>
            </a:r>
            <a:r>
              <a:rPr lang="en-US" sz="3600" dirty="0" smtClean="0"/>
              <a:t/>
            </a:r>
            <a:br>
              <a:rPr lang="en-US" sz="3600" dirty="0" smtClean="0"/>
            </a:br>
            <a:endParaRPr lang="en-US" dirty="0"/>
          </a:p>
        </p:txBody>
      </p:sp>
      <p:pic>
        <p:nvPicPr>
          <p:cNvPr id="6" name="Content Placeholder 5" descr="7month.jpg"/>
          <p:cNvPicPr>
            <a:picLocks noGrp="1" noChangeAspect="1"/>
          </p:cNvPicPr>
          <p:nvPr>
            <p:ph sz="half" idx="1"/>
          </p:nvPr>
        </p:nvPicPr>
        <p:blipFill>
          <a:blip r:embed="rId2" cstate="print"/>
          <a:stretch>
            <a:fillRect/>
          </a:stretch>
        </p:blipFill>
        <p:spPr>
          <a:xfrm>
            <a:off x="0" y="2057400"/>
            <a:ext cx="4953000" cy="3733800"/>
          </a:xfrm>
        </p:spPr>
      </p:pic>
      <p:pic>
        <p:nvPicPr>
          <p:cNvPr id="5" name="Content Placeholder 4" descr="9-month-fetus.jpg"/>
          <p:cNvPicPr>
            <a:picLocks noGrp="1" noChangeAspect="1"/>
          </p:cNvPicPr>
          <p:nvPr>
            <p:ph sz="half" idx="2"/>
          </p:nvPr>
        </p:nvPicPr>
        <p:blipFill>
          <a:blip r:embed="rId3" cstate="print"/>
          <a:stretch>
            <a:fillRect/>
          </a:stretch>
        </p:blipFill>
        <p:spPr>
          <a:xfrm>
            <a:off x="4343400" y="2057400"/>
            <a:ext cx="4648200" cy="37338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34.4 The Reproductive System</a:t>
            </a:r>
            <a:br>
              <a:rPr lang="en-US" b="1" dirty="0" smtClean="0"/>
            </a:br>
            <a:r>
              <a:rPr lang="en-US" b="1" dirty="0" smtClean="0"/>
              <a:t>Fertilization and Development</a:t>
            </a:r>
            <a:br>
              <a:rPr lang="en-US" b="1" dirty="0" smtClean="0"/>
            </a:br>
            <a:r>
              <a:rPr lang="en-US" sz="3600" b="1" dirty="0" smtClean="0">
                <a:solidFill>
                  <a:srgbClr val="00B050"/>
                </a:solidFill>
              </a:rPr>
              <a:t>Childbirth</a:t>
            </a:r>
            <a:endParaRPr lang="en-US" dirty="0"/>
          </a:p>
        </p:txBody>
      </p:sp>
      <p:pic>
        <p:nvPicPr>
          <p:cNvPr id="7" name="Content Placeholder 6" descr="6875.jpg"/>
          <p:cNvPicPr>
            <a:picLocks noGrp="1" noChangeAspect="1"/>
          </p:cNvPicPr>
          <p:nvPr>
            <p:ph sz="half" idx="2"/>
          </p:nvPr>
        </p:nvPicPr>
        <p:blipFill>
          <a:blip r:embed="rId3" cstate="print"/>
          <a:stretch>
            <a:fillRect/>
          </a:stretch>
        </p:blipFill>
        <p:spPr>
          <a:xfrm>
            <a:off x="4762500" y="2324894"/>
            <a:ext cx="3810000" cy="3076575"/>
          </a:xfrm>
        </p:spPr>
      </p:pic>
      <p:pic>
        <p:nvPicPr>
          <p:cNvPr id="10" name="Content Placeholder 9" descr="laborstages.gif"/>
          <p:cNvPicPr>
            <a:picLocks noGrp="1" noChangeAspect="1"/>
          </p:cNvPicPr>
          <p:nvPr>
            <p:ph sz="half" idx="1"/>
          </p:nvPr>
        </p:nvPicPr>
        <p:blipFill>
          <a:blip r:embed="rId4" cstate="print"/>
          <a:stretch>
            <a:fillRect/>
          </a:stretch>
        </p:blipFill>
        <p:spPr>
          <a:xfrm>
            <a:off x="457200" y="1828800"/>
            <a:ext cx="4038600" cy="3962400"/>
          </a:xfrm>
        </p:spPr>
      </p:pic>
      <p:sp>
        <p:nvSpPr>
          <p:cNvPr id="11" name="TextBox 10"/>
          <p:cNvSpPr txBox="1"/>
          <p:nvPr/>
        </p:nvSpPr>
        <p:spPr>
          <a:xfrm>
            <a:off x="685800" y="5791200"/>
            <a:ext cx="3429000" cy="369332"/>
          </a:xfrm>
          <a:prstGeom prst="rect">
            <a:avLst/>
          </a:prstGeom>
          <a:noFill/>
        </p:spPr>
        <p:txBody>
          <a:bodyPr wrap="square" rtlCol="0">
            <a:spAutoFit/>
          </a:bodyPr>
          <a:lstStyle/>
          <a:p>
            <a:r>
              <a:rPr lang="en-US" dirty="0" smtClean="0"/>
              <a:t>               Normal Vaginal delivery.</a:t>
            </a:r>
            <a:endParaRPr lang="en-US" dirty="0"/>
          </a:p>
        </p:txBody>
      </p:sp>
      <p:sp>
        <p:nvSpPr>
          <p:cNvPr id="12" name="TextBox 11"/>
          <p:cNvSpPr txBox="1"/>
          <p:nvPr/>
        </p:nvSpPr>
        <p:spPr>
          <a:xfrm>
            <a:off x="4876800" y="5562600"/>
            <a:ext cx="3733800" cy="369332"/>
          </a:xfrm>
          <a:prstGeom prst="rect">
            <a:avLst/>
          </a:prstGeom>
          <a:noFill/>
        </p:spPr>
        <p:txBody>
          <a:bodyPr wrap="square" rtlCol="0">
            <a:spAutoFit/>
          </a:bodyPr>
          <a:lstStyle/>
          <a:p>
            <a:r>
              <a:rPr lang="en-US" dirty="0" smtClean="0"/>
              <a:t>Caesarian Section delivery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b="1" u="sng" dirty="0" smtClean="0"/>
              <a:t>Chapter 31</a:t>
            </a:r>
            <a:endParaRPr lang="en-US" sz="6000" dirty="0"/>
          </a:p>
        </p:txBody>
      </p:sp>
      <p:sp>
        <p:nvSpPr>
          <p:cNvPr id="5" name="Content Placeholder 4"/>
          <p:cNvSpPr>
            <a:spLocks noGrp="1"/>
          </p:cNvSpPr>
          <p:nvPr>
            <p:ph idx="1"/>
          </p:nvPr>
        </p:nvSpPr>
        <p:spPr/>
        <p:txBody>
          <a:bodyPr>
            <a:normAutofit fontScale="77500" lnSpcReduction="20000"/>
          </a:bodyPr>
          <a:lstStyle/>
          <a:p>
            <a:pPr>
              <a:buNone/>
            </a:pPr>
            <a:r>
              <a:rPr lang="en-US" sz="4800" b="1" dirty="0" smtClean="0"/>
              <a:t> </a:t>
            </a:r>
          </a:p>
          <a:p>
            <a:pPr>
              <a:buNone/>
            </a:pPr>
            <a:r>
              <a:rPr lang="en-US" sz="4800" b="1" dirty="0"/>
              <a:t> </a:t>
            </a:r>
            <a:r>
              <a:rPr lang="en-US" sz="4800" b="1" dirty="0" smtClean="0"/>
              <a:t>                 Nervous System</a:t>
            </a:r>
          </a:p>
          <a:p>
            <a:pPr>
              <a:buNone/>
            </a:pPr>
            <a:r>
              <a:rPr lang="en-US" sz="4800" dirty="0" smtClean="0"/>
              <a:t>				     31.2</a:t>
            </a:r>
          </a:p>
          <a:p>
            <a:pPr>
              <a:buNone/>
            </a:pPr>
            <a:r>
              <a:rPr lang="en-US" b="1" dirty="0" smtClean="0"/>
              <a:t>                    The Central Nervous System</a:t>
            </a:r>
          </a:p>
          <a:p>
            <a:pPr>
              <a:buNone/>
            </a:pPr>
            <a:r>
              <a:rPr lang="en-US" b="1" dirty="0" smtClean="0"/>
              <a:t>				</a:t>
            </a:r>
            <a:r>
              <a:rPr lang="en-US" dirty="0" smtClean="0"/>
              <a:t>SC.912.L.14.26</a:t>
            </a:r>
          </a:p>
          <a:p>
            <a:pPr>
              <a:buNone/>
            </a:pPr>
            <a:r>
              <a:rPr lang="en-US" dirty="0" smtClean="0"/>
              <a:t>	Identify the major parts of the brain on diagrams or models</a:t>
            </a:r>
          </a:p>
          <a:p>
            <a:pPr>
              <a:buNone/>
            </a:pPr>
            <a:r>
              <a:rPr lang="en-US" dirty="0" smtClean="0"/>
              <a:t>				SC.912.L.14.6</a:t>
            </a:r>
          </a:p>
          <a:p>
            <a:pPr>
              <a:buNone/>
            </a:pPr>
            <a:r>
              <a:rPr lang="en-US" dirty="0" smtClean="0"/>
              <a:t>	Explain the significance of genetic factors, environmental factors, and pathogenic agents to health from the perspective of both individual and public health.</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31.2 The Central Nervous System</a:t>
            </a:r>
            <a:endParaRPr lang="en-US" b="1" dirty="0"/>
          </a:p>
        </p:txBody>
      </p:sp>
      <p:sp>
        <p:nvSpPr>
          <p:cNvPr id="3" name="Content Placeholder 2"/>
          <p:cNvSpPr>
            <a:spLocks noGrp="1"/>
          </p:cNvSpPr>
          <p:nvPr>
            <p:ph idx="1"/>
          </p:nvPr>
        </p:nvSpPr>
        <p:spPr/>
        <p:txBody>
          <a:bodyPr>
            <a:normAutofit fontScale="70000" lnSpcReduction="20000"/>
          </a:bodyPr>
          <a:lstStyle/>
          <a:p>
            <a:pPr>
              <a:buNone/>
            </a:pPr>
            <a:r>
              <a:rPr lang="en-US" sz="4400" dirty="0" smtClean="0"/>
              <a:t>                               Key Questions</a:t>
            </a:r>
          </a:p>
          <a:p>
            <a:r>
              <a:rPr lang="en-US" sz="3600" dirty="0" smtClean="0"/>
              <a:t>Where does processing of information occur in the nervous system ?</a:t>
            </a:r>
          </a:p>
          <a:p>
            <a:r>
              <a:rPr lang="en-US" sz="3600" dirty="0" smtClean="0"/>
              <a:t>How do drugs change the brain and lead to addiction?</a:t>
            </a:r>
          </a:p>
          <a:p>
            <a:pPr>
              <a:buNone/>
            </a:pPr>
            <a:r>
              <a:rPr lang="en-US" sz="3600" dirty="0" smtClean="0"/>
              <a:t>				</a:t>
            </a:r>
            <a:r>
              <a:rPr lang="en-US" sz="4400" dirty="0" smtClean="0"/>
              <a:t>Vocabulary</a:t>
            </a:r>
            <a:r>
              <a:rPr lang="en-US" b="1" dirty="0" smtClean="0">
                <a:ln w="12700">
                  <a:solidFill>
                    <a:srgbClr val="FFFF00"/>
                  </a:solidFill>
                </a:ln>
              </a:rPr>
              <a:t>		        </a:t>
            </a:r>
          </a:p>
          <a:p>
            <a:pPr>
              <a:buNone/>
            </a:pPr>
            <a:r>
              <a:rPr lang="en-US" b="1" dirty="0" smtClean="0">
                <a:ln w="12700">
                  <a:solidFill>
                    <a:srgbClr val="FFFF00"/>
                  </a:solidFill>
                </a:ln>
              </a:rPr>
              <a:t>Reflex			         		         Hypothalamus</a:t>
            </a:r>
          </a:p>
          <a:p>
            <a:pPr>
              <a:buNone/>
            </a:pPr>
            <a:r>
              <a:rPr lang="en-US" b="1" dirty="0" smtClean="0">
                <a:ln w="12700">
                  <a:solidFill>
                    <a:srgbClr val="FFFF00"/>
                  </a:solidFill>
                </a:ln>
              </a:rPr>
              <a:t>Cerebrum				         Cerebellum</a:t>
            </a:r>
          </a:p>
          <a:p>
            <a:pPr>
              <a:buNone/>
            </a:pPr>
            <a:r>
              <a:rPr lang="en-US" b="1" dirty="0" smtClean="0">
                <a:ln w="12700">
                  <a:solidFill>
                    <a:srgbClr val="FFFF00"/>
                  </a:solidFill>
                </a:ln>
              </a:rPr>
              <a:t>Cerebral cortex	                      	         	         Brain stem</a:t>
            </a:r>
          </a:p>
          <a:p>
            <a:pPr>
              <a:buNone/>
            </a:pPr>
            <a:r>
              <a:rPr lang="en-US" b="1" dirty="0" smtClean="0">
                <a:ln w="12700">
                  <a:solidFill>
                    <a:srgbClr val="FFFF00"/>
                  </a:solidFill>
                </a:ln>
              </a:rPr>
              <a:t>Thalamus				         Dopamine	 </a:t>
            </a:r>
          </a:p>
          <a:p>
            <a:pPr>
              <a:buNone/>
            </a:pPr>
            <a:r>
              <a:rPr lang="en-US" b="1" dirty="0" smtClean="0">
                <a:ln w="12700">
                  <a:solidFill>
                    <a:srgbClr val="FFFF00"/>
                  </a:solidFill>
                </a:ln>
              </a:rPr>
              <a:t>						</a:t>
            </a:r>
          </a:p>
          <a:p>
            <a:pPr>
              <a:buNone/>
            </a:pPr>
            <a:r>
              <a:rPr lang="en-US" b="1" dirty="0" smtClean="0">
                <a:ln w="12700">
                  <a:solidFill>
                    <a:srgbClr val="FFFF00"/>
                  </a:solidFill>
                </a:ln>
              </a:rPr>
              <a:t>				</a:t>
            </a:r>
            <a:r>
              <a:rPr lang="en-US" b="1" dirty="0" smtClean="0">
                <a:ln w="12700">
                  <a:noFill/>
                </a:ln>
              </a:rPr>
              <a:t>Pages 901 - 905</a:t>
            </a:r>
            <a:endParaRPr lang="en-US" b="1" dirty="0" smtClean="0">
              <a:ln w="12700">
                <a:solidFill>
                  <a:srgbClr val="FFFF00"/>
                </a:solidFill>
              </a:ln>
            </a:endParaRPr>
          </a:p>
          <a:p>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31.2 The Central Nervous System</a:t>
            </a:r>
            <a:br>
              <a:rPr lang="en-US" b="1" dirty="0" smtClean="0"/>
            </a:br>
            <a:r>
              <a:rPr lang="en-US" b="1" dirty="0" smtClean="0"/>
              <a:t>The Brain and Spinal Cord</a:t>
            </a:r>
            <a:endParaRPr lang="en-US" dirty="0"/>
          </a:p>
        </p:txBody>
      </p:sp>
      <p:pic>
        <p:nvPicPr>
          <p:cNvPr id="7" name="Content Placeholder 6" descr="brain111.gif"/>
          <p:cNvPicPr>
            <a:picLocks noGrp="1" noChangeAspect="1"/>
          </p:cNvPicPr>
          <p:nvPr>
            <p:ph sz="half" idx="1"/>
          </p:nvPr>
        </p:nvPicPr>
        <p:blipFill>
          <a:blip r:embed="rId2" cstate="print"/>
          <a:stretch>
            <a:fillRect/>
          </a:stretch>
        </p:blipFill>
        <p:spPr>
          <a:xfrm>
            <a:off x="457200" y="1828800"/>
            <a:ext cx="4038600" cy="4038600"/>
          </a:xfrm>
        </p:spPr>
      </p:pic>
      <p:sp>
        <p:nvSpPr>
          <p:cNvPr id="6" name="Content Placeholder 5"/>
          <p:cNvSpPr>
            <a:spLocks noGrp="1"/>
          </p:cNvSpPr>
          <p:nvPr>
            <p:ph sz="half" idx="2"/>
          </p:nvPr>
        </p:nvSpPr>
        <p:spPr>
          <a:xfrm>
            <a:off x="4495800" y="1600200"/>
            <a:ext cx="4419600" cy="4525963"/>
          </a:xfrm>
        </p:spPr>
        <p:txBody>
          <a:bodyPr>
            <a:normAutofit fontScale="92500" lnSpcReduction="10000"/>
          </a:bodyPr>
          <a:lstStyle/>
          <a:p>
            <a:pPr>
              <a:buFont typeface="Wingdings" pitchFamily="2" charset="2"/>
              <a:buChar char="v"/>
            </a:pPr>
            <a:r>
              <a:rPr lang="en-US" sz="2400" dirty="0" smtClean="0"/>
              <a:t>Each of the major areas of the brain – the cerebrum, cerebellum, and the brain stem – are responsible for processing and relaying information.</a:t>
            </a:r>
          </a:p>
          <a:p>
            <a:pPr>
              <a:buFont typeface="Wingdings" pitchFamily="2" charset="2"/>
              <a:buChar char="v"/>
            </a:pPr>
            <a:r>
              <a:rPr lang="en-US" sz="2400" dirty="0" smtClean="0"/>
              <a:t>The spinal cord is the main communication link between the brain and the rest of the body.</a:t>
            </a:r>
          </a:p>
          <a:p>
            <a:pPr>
              <a:buFont typeface="Wingdings" pitchFamily="2" charset="2"/>
              <a:buChar char="v"/>
            </a:pPr>
            <a:r>
              <a:rPr lang="en-US" sz="2400" dirty="0" smtClean="0"/>
              <a:t>A </a:t>
            </a:r>
            <a:r>
              <a:rPr lang="en-US" sz="2400" b="1" dirty="0" smtClean="0">
                <a:ln>
                  <a:solidFill>
                    <a:srgbClr val="FFFF00"/>
                  </a:solidFill>
                </a:ln>
              </a:rPr>
              <a:t>reflex</a:t>
            </a:r>
            <a:r>
              <a:rPr lang="en-US" sz="2400" dirty="0" smtClean="0"/>
              <a:t> is a quick, automatic response to a stimulus. The way you pull your hand back quickly when pricked by a pin or when you touch something extremely hot are examples of a reflex.</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31.2 The Central Nervous System</a:t>
            </a:r>
            <a:br>
              <a:rPr lang="en-US" b="1" dirty="0" smtClean="0"/>
            </a:br>
            <a:r>
              <a:rPr lang="en-US" b="1" dirty="0" smtClean="0"/>
              <a:t>The Brain and Spinal Cord</a:t>
            </a:r>
            <a:endParaRPr lang="en-US" dirty="0"/>
          </a:p>
        </p:txBody>
      </p:sp>
      <p:pic>
        <p:nvPicPr>
          <p:cNvPr id="5" name="Content Placeholder 4" descr="49_UN04InTextCerebrum-L.jpg"/>
          <p:cNvPicPr>
            <a:picLocks noGrp="1" noChangeAspect="1"/>
          </p:cNvPicPr>
          <p:nvPr>
            <p:ph sz="half" idx="1"/>
          </p:nvPr>
        </p:nvPicPr>
        <p:blipFill>
          <a:blip r:embed="rId2" cstate="print"/>
          <a:stretch>
            <a:fillRect/>
          </a:stretch>
        </p:blipFill>
        <p:spPr>
          <a:xfrm>
            <a:off x="609600" y="1905000"/>
            <a:ext cx="3505200" cy="3886200"/>
          </a:xfrm>
        </p:spPr>
      </p:pic>
      <p:sp>
        <p:nvSpPr>
          <p:cNvPr id="4" name="Content Placeholder 3"/>
          <p:cNvSpPr>
            <a:spLocks noGrp="1"/>
          </p:cNvSpPr>
          <p:nvPr>
            <p:ph sz="half" idx="2"/>
          </p:nvPr>
        </p:nvSpPr>
        <p:spPr>
          <a:xfrm>
            <a:off x="4648200" y="1828800"/>
            <a:ext cx="4038600" cy="4297363"/>
          </a:xfrm>
        </p:spPr>
        <p:txBody>
          <a:bodyPr>
            <a:normAutofit lnSpcReduction="10000"/>
          </a:bodyPr>
          <a:lstStyle/>
          <a:p>
            <a:pPr>
              <a:buFont typeface="Wingdings" pitchFamily="2" charset="2"/>
              <a:buChar char="v"/>
            </a:pPr>
            <a:r>
              <a:rPr lang="en-US" dirty="0" smtClean="0"/>
              <a:t>The </a:t>
            </a:r>
            <a:r>
              <a:rPr lang="en-US" b="1" dirty="0" smtClean="0">
                <a:ln>
                  <a:solidFill>
                    <a:srgbClr val="FFFF00"/>
                  </a:solidFill>
                </a:ln>
              </a:rPr>
              <a:t>cerebrum </a:t>
            </a:r>
            <a:r>
              <a:rPr lang="en-US" dirty="0" smtClean="0"/>
              <a:t>is the largest region of the human brain.</a:t>
            </a:r>
          </a:p>
          <a:p>
            <a:pPr>
              <a:buFont typeface="Wingdings" pitchFamily="2" charset="2"/>
              <a:buChar char="v"/>
            </a:pPr>
            <a:r>
              <a:rPr lang="en-US" dirty="0" smtClean="0"/>
              <a:t>The </a:t>
            </a:r>
            <a:r>
              <a:rPr lang="en-US" b="1" dirty="0" smtClean="0">
                <a:ln>
                  <a:solidFill>
                    <a:srgbClr val="FFFF00"/>
                  </a:solidFill>
                </a:ln>
              </a:rPr>
              <a:t>cerebrum </a:t>
            </a:r>
            <a:r>
              <a:rPr lang="en-US" dirty="0" smtClean="0"/>
              <a:t>is responsible for the voluntary, or conscious, activities of the body.</a:t>
            </a:r>
          </a:p>
          <a:p>
            <a:pPr>
              <a:buFont typeface="Wingdings" pitchFamily="2" charset="2"/>
              <a:buChar char="v"/>
            </a:pPr>
            <a:r>
              <a:rPr lang="en-US" dirty="0" smtClean="0"/>
              <a:t>It is also the site of intelligence, learning, and judgment.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31.2 The Central Nervous System</a:t>
            </a:r>
            <a:br>
              <a:rPr lang="en-US" b="1" dirty="0" smtClean="0"/>
            </a:br>
            <a:r>
              <a:rPr lang="en-US" b="1" dirty="0" smtClean="0"/>
              <a:t>The Brain and Spinal Cord</a:t>
            </a:r>
            <a:endParaRPr lang="en-US" dirty="0"/>
          </a:p>
        </p:txBody>
      </p:sp>
      <p:sp>
        <p:nvSpPr>
          <p:cNvPr id="4" name="Content Placeholder 3"/>
          <p:cNvSpPr>
            <a:spLocks noGrp="1"/>
          </p:cNvSpPr>
          <p:nvPr>
            <p:ph sz="half" idx="2"/>
          </p:nvPr>
        </p:nvSpPr>
        <p:spPr>
          <a:xfrm>
            <a:off x="4648200" y="1828800"/>
            <a:ext cx="4038600" cy="4297363"/>
          </a:xfrm>
        </p:spPr>
        <p:txBody>
          <a:bodyPr>
            <a:normAutofit fontScale="85000" lnSpcReduction="10000"/>
          </a:bodyPr>
          <a:lstStyle/>
          <a:p>
            <a:pPr>
              <a:buFont typeface="Wingdings" pitchFamily="2" charset="2"/>
              <a:buChar char="v"/>
            </a:pPr>
            <a:r>
              <a:rPr lang="en-US" dirty="0" smtClean="0"/>
              <a:t>The </a:t>
            </a:r>
            <a:r>
              <a:rPr lang="en-US" b="1" dirty="0" smtClean="0">
                <a:ln>
                  <a:solidFill>
                    <a:srgbClr val="FFFF00"/>
                  </a:solidFill>
                </a:ln>
              </a:rPr>
              <a:t>cerebral cortex </a:t>
            </a:r>
            <a:r>
              <a:rPr lang="en-US" dirty="0" smtClean="0"/>
              <a:t>is the outer layer of the cerebrum. It consists of densely packed nerve cell bodies known as gray matter.</a:t>
            </a:r>
          </a:p>
          <a:p>
            <a:pPr>
              <a:buFont typeface="Wingdings" pitchFamily="2" charset="2"/>
              <a:buChar char="v"/>
            </a:pPr>
            <a:r>
              <a:rPr lang="en-US" dirty="0" smtClean="0"/>
              <a:t>The </a:t>
            </a:r>
            <a:r>
              <a:rPr lang="en-US" b="1" dirty="0" smtClean="0">
                <a:ln>
                  <a:solidFill>
                    <a:srgbClr val="FFFF00"/>
                  </a:solidFill>
                </a:ln>
              </a:rPr>
              <a:t>cerebral cortex </a:t>
            </a:r>
            <a:r>
              <a:rPr lang="en-US" dirty="0" smtClean="0"/>
              <a:t>processes information from the sense organs and controls body movements.</a:t>
            </a:r>
          </a:p>
          <a:p>
            <a:pPr>
              <a:buFont typeface="Wingdings" pitchFamily="2" charset="2"/>
              <a:buChar char="v"/>
            </a:pPr>
            <a:r>
              <a:rPr lang="en-US" dirty="0" smtClean="0"/>
              <a:t>It is also where thoughts, plans, and learning abilities are processed.</a:t>
            </a:r>
            <a:endParaRPr lang="en-US" dirty="0"/>
          </a:p>
        </p:txBody>
      </p:sp>
      <p:pic>
        <p:nvPicPr>
          <p:cNvPr id="7" name="Content Placeholder 6" descr="ucm107787.jpg"/>
          <p:cNvPicPr>
            <a:picLocks noGrp="1" noChangeAspect="1"/>
          </p:cNvPicPr>
          <p:nvPr>
            <p:ph sz="half" idx="1"/>
          </p:nvPr>
        </p:nvPicPr>
        <p:blipFill>
          <a:blip r:embed="rId2" cstate="print"/>
          <a:stretch>
            <a:fillRect/>
          </a:stretch>
        </p:blipFill>
        <p:spPr>
          <a:xfrm>
            <a:off x="533400" y="1981200"/>
            <a:ext cx="3886200" cy="38862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31.2 The Central Nervous System</a:t>
            </a:r>
            <a:br>
              <a:rPr lang="en-US" b="1" dirty="0" smtClean="0"/>
            </a:br>
            <a:r>
              <a:rPr lang="en-US" b="1" dirty="0" smtClean="0"/>
              <a:t>The Brain and Spinal Cord</a:t>
            </a:r>
            <a:endParaRPr lang="en-US" dirty="0"/>
          </a:p>
        </p:txBody>
      </p:sp>
      <p:pic>
        <p:nvPicPr>
          <p:cNvPr id="5" name="Content Placeholder 4" descr="bn22_innerbrain.jpg"/>
          <p:cNvPicPr>
            <a:picLocks noGrp="1" noChangeAspect="1"/>
          </p:cNvPicPr>
          <p:nvPr>
            <p:ph sz="half" idx="1"/>
          </p:nvPr>
        </p:nvPicPr>
        <p:blipFill>
          <a:blip r:embed="rId2" cstate="print"/>
          <a:stretch>
            <a:fillRect/>
          </a:stretch>
        </p:blipFill>
        <p:spPr>
          <a:xfrm>
            <a:off x="609600" y="1981200"/>
            <a:ext cx="3810000" cy="3886200"/>
          </a:xfrm>
        </p:spPr>
      </p:pic>
      <p:sp>
        <p:nvSpPr>
          <p:cNvPr id="4" name="Content Placeholder 3"/>
          <p:cNvSpPr>
            <a:spLocks noGrp="1"/>
          </p:cNvSpPr>
          <p:nvPr>
            <p:ph sz="half" idx="2"/>
          </p:nvPr>
        </p:nvSpPr>
        <p:spPr>
          <a:xfrm>
            <a:off x="4648200" y="1752600"/>
            <a:ext cx="4038600" cy="4373563"/>
          </a:xfrm>
        </p:spPr>
        <p:txBody>
          <a:bodyPr>
            <a:normAutofit fontScale="92500" lnSpcReduction="20000"/>
          </a:bodyPr>
          <a:lstStyle/>
          <a:p>
            <a:pPr>
              <a:buFont typeface="Wingdings" pitchFamily="2" charset="2"/>
              <a:buChar char="v"/>
            </a:pPr>
            <a:r>
              <a:rPr lang="en-US" sz="2400" dirty="0" smtClean="0"/>
              <a:t>The </a:t>
            </a:r>
            <a:r>
              <a:rPr lang="en-US" sz="2400" b="1" dirty="0" smtClean="0">
                <a:ln>
                  <a:solidFill>
                    <a:srgbClr val="FFFF00"/>
                  </a:solidFill>
                </a:ln>
              </a:rPr>
              <a:t>thalamus</a:t>
            </a:r>
            <a:r>
              <a:rPr lang="en-US" sz="2400" dirty="0" smtClean="0"/>
              <a:t> receives messages from sensory receptors throughout the body and then relays the information to the proper region of the cerebrum for further processing.</a:t>
            </a:r>
          </a:p>
          <a:p>
            <a:pPr>
              <a:buFont typeface="Wingdings" pitchFamily="2" charset="2"/>
              <a:buChar char="v"/>
            </a:pPr>
            <a:r>
              <a:rPr lang="en-US" sz="2400" dirty="0" smtClean="0"/>
              <a:t>The </a:t>
            </a:r>
            <a:r>
              <a:rPr lang="en-US" sz="2400" b="1" dirty="0" smtClean="0">
                <a:ln>
                  <a:solidFill>
                    <a:srgbClr val="FFFF00"/>
                  </a:solidFill>
                </a:ln>
              </a:rPr>
              <a:t>hypothalamus</a:t>
            </a:r>
            <a:r>
              <a:rPr lang="en-US" sz="2400" dirty="0" smtClean="0"/>
              <a:t> is the control center for recognition and analysis of hunger, thirst, fatigue, anger, and body temperature. It also helps to coordinate the nervous and endocrine systems.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Sexual Development</a:t>
            </a:r>
            <a:endParaRPr lang="en-US" dirty="0"/>
          </a:p>
        </p:txBody>
      </p:sp>
      <p:sp>
        <p:nvSpPr>
          <p:cNvPr id="5" name="Content Placeholder 4"/>
          <p:cNvSpPr>
            <a:spLocks noGrp="1"/>
          </p:cNvSpPr>
          <p:nvPr>
            <p:ph idx="1"/>
          </p:nvPr>
        </p:nvSpPr>
        <p:spPr>
          <a:xfrm>
            <a:off x="457200" y="1600200"/>
            <a:ext cx="8458200" cy="4525963"/>
          </a:xfrm>
        </p:spPr>
        <p:txBody>
          <a:bodyPr>
            <a:normAutofit fontScale="77500" lnSpcReduction="20000"/>
          </a:bodyPr>
          <a:lstStyle/>
          <a:p>
            <a:pPr>
              <a:buNone/>
            </a:pPr>
            <a:r>
              <a:rPr lang="en-US" dirty="0" smtClean="0"/>
              <a:t>	</a:t>
            </a:r>
            <a:r>
              <a:rPr lang="en-US" b="1" dirty="0" smtClean="0">
                <a:solidFill>
                  <a:srgbClr val="0070C0"/>
                </a:solidFill>
              </a:rPr>
              <a:t>In early childhood, the gonads and adrenal cortex produce low levels of sex hormones that influence development.</a:t>
            </a:r>
          </a:p>
          <a:p>
            <a:pPr>
              <a:buFont typeface="Wingdings" pitchFamily="2" charset="2"/>
              <a:buChar char="v"/>
            </a:pPr>
            <a:r>
              <a:rPr lang="en-US" b="1" dirty="0" smtClean="0">
                <a:solidFill>
                  <a:srgbClr val="0070C0"/>
                </a:solidFill>
              </a:rPr>
              <a:t>Neither the testes or the ovaries can produce active reproductive cells until </a:t>
            </a:r>
            <a:r>
              <a:rPr lang="en-US" b="1" dirty="0" smtClean="0">
                <a:ln>
                  <a:solidFill>
                    <a:srgbClr val="FFFF00"/>
                  </a:solidFill>
                </a:ln>
              </a:rPr>
              <a:t>puberty</a:t>
            </a:r>
            <a:r>
              <a:rPr lang="en-US" b="1" dirty="0" smtClean="0">
                <a:solidFill>
                  <a:srgbClr val="0070C0"/>
                </a:solidFill>
              </a:rPr>
              <a:t>.</a:t>
            </a:r>
          </a:p>
          <a:p>
            <a:pPr>
              <a:buFont typeface="Wingdings" pitchFamily="2" charset="2"/>
              <a:buChar char="v"/>
            </a:pPr>
            <a:r>
              <a:rPr lang="en-US" b="1" dirty="0" smtClean="0">
                <a:ln>
                  <a:solidFill>
                    <a:srgbClr val="FFFF00"/>
                  </a:solidFill>
                </a:ln>
              </a:rPr>
              <a:t>Puberty</a:t>
            </a:r>
            <a:r>
              <a:rPr lang="en-US" b="1" dirty="0" smtClean="0">
                <a:solidFill>
                  <a:srgbClr val="0070C0"/>
                </a:solidFill>
              </a:rPr>
              <a:t> is a period of rapid growth and sexual maturation during which the reproductive system becomes fully functional.</a:t>
            </a:r>
          </a:p>
          <a:p>
            <a:pPr>
              <a:buFont typeface="Wingdings" pitchFamily="2" charset="2"/>
              <a:buChar char="v"/>
            </a:pPr>
            <a:r>
              <a:rPr lang="en-US" b="1" dirty="0" smtClean="0">
                <a:solidFill>
                  <a:srgbClr val="0070C0"/>
                </a:solidFill>
              </a:rPr>
              <a:t>Puberty occurs in most males between 9 and 15 and usually begins one year earlier in females.</a:t>
            </a:r>
          </a:p>
          <a:p>
            <a:pPr>
              <a:buFont typeface="Wingdings" pitchFamily="2" charset="2"/>
              <a:buChar char="v"/>
            </a:pPr>
            <a:r>
              <a:rPr lang="en-US" b="1" dirty="0" smtClean="0">
                <a:solidFill>
                  <a:srgbClr val="0070C0"/>
                </a:solidFill>
              </a:rPr>
              <a:t>Puberty actually begins in the brain when the hypothalamus signals the pituitary to produce two hormones that affect the gonads: follicle-stimulating hormone (FSH) and luteinizing hormone (LH).</a:t>
            </a:r>
            <a:endParaRPr lang="en-US" b="1" dirty="0">
              <a:solidFill>
                <a:srgbClr val="0070C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31.2 The Central Nervous System</a:t>
            </a:r>
            <a:br>
              <a:rPr lang="en-US" b="1" dirty="0" smtClean="0"/>
            </a:br>
            <a:r>
              <a:rPr lang="en-US" b="1" dirty="0" smtClean="0"/>
              <a:t>The Brain and Spinal Cord</a:t>
            </a:r>
            <a:endParaRPr lang="en-US" dirty="0"/>
          </a:p>
        </p:txBody>
      </p:sp>
      <p:sp>
        <p:nvSpPr>
          <p:cNvPr id="4" name="Content Placeholder 3"/>
          <p:cNvSpPr>
            <a:spLocks noGrp="1"/>
          </p:cNvSpPr>
          <p:nvPr>
            <p:ph sz="half" idx="2"/>
          </p:nvPr>
        </p:nvSpPr>
        <p:spPr/>
        <p:txBody>
          <a:bodyPr>
            <a:normAutofit fontScale="85000" lnSpcReduction="10000"/>
          </a:bodyPr>
          <a:lstStyle/>
          <a:p>
            <a:pPr>
              <a:buFont typeface="Wingdings" pitchFamily="2" charset="2"/>
              <a:buChar char="v"/>
            </a:pPr>
            <a:r>
              <a:rPr lang="en-US" dirty="0" smtClean="0"/>
              <a:t>The </a:t>
            </a:r>
            <a:r>
              <a:rPr lang="en-US" b="1" dirty="0" smtClean="0">
                <a:ln>
                  <a:solidFill>
                    <a:srgbClr val="FFFF00"/>
                  </a:solidFill>
                </a:ln>
              </a:rPr>
              <a:t>cerebellum</a:t>
            </a:r>
            <a:r>
              <a:rPr lang="en-US" dirty="0" smtClean="0"/>
              <a:t> is the second largest region of the brain.</a:t>
            </a:r>
          </a:p>
          <a:p>
            <a:pPr>
              <a:buFont typeface="Wingdings" pitchFamily="2" charset="2"/>
              <a:buChar char="v"/>
            </a:pPr>
            <a:r>
              <a:rPr lang="en-US" dirty="0" smtClean="0"/>
              <a:t>Information about muscle and joint position, as well as other sensory inputs, are sent to the </a:t>
            </a:r>
            <a:r>
              <a:rPr lang="en-US" b="1" dirty="0" smtClean="0">
                <a:ln>
                  <a:solidFill>
                    <a:srgbClr val="FFFF00"/>
                  </a:solidFill>
                </a:ln>
              </a:rPr>
              <a:t>cerebellum</a:t>
            </a:r>
            <a:r>
              <a:rPr lang="en-US" dirty="0" smtClean="0"/>
              <a:t>.</a:t>
            </a:r>
          </a:p>
          <a:p>
            <a:pPr>
              <a:buFont typeface="Wingdings" pitchFamily="2" charset="2"/>
              <a:buChar char="v"/>
            </a:pPr>
            <a:r>
              <a:rPr lang="en-US" dirty="0" smtClean="0"/>
              <a:t>The </a:t>
            </a:r>
            <a:r>
              <a:rPr lang="en-US" b="1" dirty="0" smtClean="0">
                <a:ln>
                  <a:solidFill>
                    <a:srgbClr val="FFFF00"/>
                  </a:solidFill>
                </a:ln>
              </a:rPr>
              <a:t>brain stem </a:t>
            </a:r>
            <a:r>
              <a:rPr lang="en-US" dirty="0" smtClean="0"/>
              <a:t>connects the brain and the spinal cord. The </a:t>
            </a:r>
            <a:r>
              <a:rPr lang="en-US" b="1" dirty="0" smtClean="0">
                <a:ln>
                  <a:solidFill>
                    <a:srgbClr val="FFFF00"/>
                  </a:solidFill>
                </a:ln>
              </a:rPr>
              <a:t>brain stem </a:t>
            </a:r>
            <a:r>
              <a:rPr lang="en-US" dirty="0" smtClean="0"/>
              <a:t>includes three regions – the midbrain, the </a:t>
            </a:r>
            <a:r>
              <a:rPr lang="en-US" dirty="0" err="1" smtClean="0"/>
              <a:t>pons</a:t>
            </a:r>
            <a:r>
              <a:rPr lang="en-US" dirty="0" smtClean="0"/>
              <a:t>, and the medulla oblongata.</a:t>
            </a:r>
            <a:endParaRPr lang="en-US" dirty="0"/>
          </a:p>
        </p:txBody>
      </p:sp>
      <p:pic>
        <p:nvPicPr>
          <p:cNvPr id="7" name="Content Placeholder 6" descr="90.bmp"/>
          <p:cNvPicPr>
            <a:picLocks noGrp="1" noChangeAspect="1"/>
          </p:cNvPicPr>
          <p:nvPr>
            <p:ph sz="half" idx="1"/>
          </p:nvPr>
        </p:nvPicPr>
        <p:blipFill>
          <a:blip r:embed="rId2" cstate="print"/>
          <a:stretch>
            <a:fillRect/>
          </a:stretch>
        </p:blipFill>
        <p:spPr>
          <a:xfrm>
            <a:off x="381000" y="2133600"/>
            <a:ext cx="4267200" cy="3581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31.2 The Central Nervous System</a:t>
            </a:r>
            <a:br>
              <a:rPr lang="en-US" b="1" dirty="0" smtClean="0"/>
            </a:br>
            <a:r>
              <a:rPr lang="en-US" b="1" dirty="0" smtClean="0"/>
              <a:t>The Brain and Spinal Cord</a:t>
            </a:r>
            <a:endParaRPr lang="en-US" dirty="0"/>
          </a:p>
        </p:txBody>
      </p:sp>
      <p:pic>
        <p:nvPicPr>
          <p:cNvPr id="6" name="Content Placeholder 5" descr="drugs-effecting-the-brain.jpg"/>
          <p:cNvPicPr>
            <a:picLocks noGrp="1" noChangeAspect="1"/>
          </p:cNvPicPr>
          <p:nvPr>
            <p:ph idx="1"/>
          </p:nvPr>
        </p:nvPicPr>
        <p:blipFill>
          <a:blip r:embed="rId2" cstate="print"/>
          <a:stretch>
            <a:fillRect/>
          </a:stretch>
        </p:blipFill>
        <p:spPr>
          <a:xfrm>
            <a:off x="1550663" y="1600200"/>
            <a:ext cx="6042674" cy="45259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b="1" dirty="0" smtClean="0"/>
              <a:t>31.2 The Central Nervous System</a:t>
            </a:r>
            <a:br>
              <a:rPr lang="en-US" b="1" dirty="0" smtClean="0"/>
            </a:br>
            <a:r>
              <a:rPr lang="en-US" b="1" dirty="0" smtClean="0"/>
              <a:t>The Brain and Spinal Cord</a:t>
            </a:r>
            <a:endParaRPr lang="en-US" dirty="0"/>
          </a:p>
        </p:txBody>
      </p:sp>
      <p:pic>
        <p:nvPicPr>
          <p:cNvPr id="4" name="Content Placeholder 3" descr="aslide24.gif"/>
          <p:cNvPicPr>
            <a:picLocks noGrp="1" noChangeAspect="1"/>
          </p:cNvPicPr>
          <p:nvPr>
            <p:ph idx="1"/>
          </p:nvPr>
        </p:nvPicPr>
        <p:blipFill>
          <a:blip r:embed="rId2" cstate="print"/>
          <a:stretch>
            <a:fillRect/>
          </a:stretch>
        </p:blipFill>
        <p:spPr>
          <a:xfrm>
            <a:off x="1295400" y="1371601"/>
            <a:ext cx="6034617" cy="4267200"/>
          </a:xfrm>
        </p:spPr>
      </p:pic>
      <p:sp>
        <p:nvSpPr>
          <p:cNvPr id="5" name="TextBox 4"/>
          <p:cNvSpPr txBox="1"/>
          <p:nvPr/>
        </p:nvSpPr>
        <p:spPr>
          <a:xfrm>
            <a:off x="304800" y="5638800"/>
            <a:ext cx="8610600" cy="1200329"/>
          </a:xfrm>
          <a:prstGeom prst="rect">
            <a:avLst/>
          </a:prstGeom>
          <a:noFill/>
        </p:spPr>
        <p:txBody>
          <a:bodyPr wrap="square" rtlCol="0">
            <a:spAutoFit/>
          </a:bodyPr>
          <a:lstStyle/>
          <a:p>
            <a:r>
              <a:rPr lang="en-US" dirty="0" smtClean="0"/>
              <a:t>The brain reacts to excessive dopamine levels by reducing the number of receptors for the neurotransmitter. As a result, normal activities no longer produce sensations of pleasure they once did. Because there are fewer receptors, larger amounts of tobacco, alcohol, and illegal drugs are required to produce the same “high”.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The Male Reproductive System</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b="1" dirty="0" smtClean="0"/>
              <a:t>What are the main functions of the male reproductive system?</a:t>
            </a:r>
          </a:p>
          <a:p>
            <a:pPr lvl="2">
              <a:buFont typeface="Wingdings" pitchFamily="2" charset="2"/>
              <a:buChar char="v"/>
            </a:pPr>
            <a:r>
              <a:rPr lang="en-US" b="1" dirty="0" smtClean="0"/>
              <a:t>Testosterone causes the male physical changes associated with puberty and., together with follicle-stimulating hormone (FSH).</a:t>
            </a:r>
          </a:p>
          <a:p>
            <a:pPr lvl="2">
              <a:buFont typeface="Wingdings" pitchFamily="2" charset="2"/>
              <a:buChar char="v"/>
            </a:pPr>
            <a:r>
              <a:rPr lang="en-US" b="1" i="1" dirty="0" smtClean="0">
                <a:solidFill>
                  <a:srgbClr val="FF0000"/>
                </a:solidFill>
              </a:rPr>
              <a:t>When puberty is complete, the reproductive system is fully functional, meaning that the male can produce and release active sperm.</a:t>
            </a:r>
          </a:p>
          <a:p>
            <a:pPr lvl="2">
              <a:buFont typeface="Wingdings" pitchFamily="2" charset="2"/>
              <a:buChar char="v"/>
            </a:pPr>
            <a:r>
              <a:rPr lang="en-US" b="1" dirty="0" smtClean="0"/>
              <a:t>Just before birth, the primary male reproductive organs, the </a:t>
            </a:r>
            <a:r>
              <a:rPr lang="en-US" b="1" dirty="0" smtClean="0">
                <a:ln>
                  <a:solidFill>
                    <a:srgbClr val="FFFF00"/>
                  </a:solidFill>
                </a:ln>
              </a:rPr>
              <a:t>testes</a:t>
            </a:r>
            <a:r>
              <a:rPr lang="en-US" b="1" dirty="0" smtClean="0"/>
              <a:t>, descend from the abdomen into an external sac called the scrotum. </a:t>
            </a:r>
          </a:p>
          <a:p>
            <a:pPr lvl="2">
              <a:buFont typeface="Wingdings" pitchFamily="2" charset="2"/>
              <a:buChar char="v"/>
            </a:pPr>
            <a:r>
              <a:rPr lang="en-US" b="1" dirty="0" smtClean="0"/>
              <a:t>The testes remain in the </a:t>
            </a:r>
            <a:r>
              <a:rPr lang="en-US" b="1" dirty="0" smtClean="0">
                <a:ln>
                  <a:solidFill>
                    <a:srgbClr val="FFFF00"/>
                  </a:solidFill>
                </a:ln>
              </a:rPr>
              <a:t>scrotum</a:t>
            </a:r>
            <a:r>
              <a:rPr lang="en-US" b="1" dirty="0" smtClean="0"/>
              <a:t>, outside of the body cavity, where the temperature is a few degrees lower than in the body cavity.</a:t>
            </a:r>
          </a:p>
          <a:p>
            <a:pPr lvl="2">
              <a:buFont typeface="Wingdings" pitchFamily="2" charset="2"/>
              <a:buChar char="v"/>
            </a:pPr>
            <a:r>
              <a:rPr lang="en-US" b="1" dirty="0" smtClean="0"/>
              <a:t>The lower temperature is important for proper sperm development</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The Male Reproductive System</a:t>
            </a:r>
            <a:endParaRPr lang="en-US" dirty="0"/>
          </a:p>
        </p:txBody>
      </p:sp>
      <p:sp>
        <p:nvSpPr>
          <p:cNvPr id="3" name="Content Placeholder 2"/>
          <p:cNvSpPr>
            <a:spLocks noGrp="1"/>
          </p:cNvSpPr>
          <p:nvPr>
            <p:ph sz="half" idx="1"/>
          </p:nvPr>
        </p:nvSpPr>
        <p:spPr>
          <a:xfrm>
            <a:off x="228600" y="1600200"/>
            <a:ext cx="4343400" cy="5257800"/>
          </a:xfrm>
        </p:spPr>
        <p:txBody>
          <a:bodyPr>
            <a:normAutofit fontScale="92500" lnSpcReduction="20000"/>
          </a:bodyPr>
          <a:lstStyle/>
          <a:p>
            <a:pPr>
              <a:buNone/>
            </a:pPr>
            <a:r>
              <a:rPr lang="en-US" b="1" dirty="0"/>
              <a:t>	</a:t>
            </a:r>
            <a:r>
              <a:rPr lang="en-US" b="1" dirty="0" smtClean="0"/>
              <a:t>Sperm Development</a:t>
            </a:r>
          </a:p>
          <a:p>
            <a:pPr>
              <a:buFont typeface="Wingdings" pitchFamily="2" charset="2"/>
              <a:buChar char="v"/>
            </a:pPr>
            <a:r>
              <a:rPr lang="en-US" sz="2000" b="1" dirty="0" smtClean="0"/>
              <a:t>Within each testis are clusters of hundreds of tiny tubules called </a:t>
            </a:r>
            <a:r>
              <a:rPr lang="en-US" sz="2000" b="1" dirty="0" err="1" smtClean="0">
                <a:ln>
                  <a:solidFill>
                    <a:srgbClr val="FFFF00"/>
                  </a:solidFill>
                </a:ln>
              </a:rPr>
              <a:t>seminiferous</a:t>
            </a:r>
            <a:r>
              <a:rPr lang="en-US" sz="2000" b="1" dirty="0" smtClean="0">
                <a:ln>
                  <a:solidFill>
                    <a:srgbClr val="FFFF00"/>
                  </a:solidFill>
                </a:ln>
              </a:rPr>
              <a:t> tubules </a:t>
            </a:r>
            <a:r>
              <a:rPr lang="en-US" sz="2000" b="1" dirty="0" smtClean="0"/>
              <a:t>where sperm develop.</a:t>
            </a:r>
          </a:p>
          <a:p>
            <a:pPr>
              <a:buFont typeface="Wingdings" pitchFamily="2" charset="2"/>
              <a:buChar char="v"/>
            </a:pPr>
            <a:r>
              <a:rPr lang="en-US" sz="2000" b="1" dirty="0" smtClean="0"/>
              <a:t>Specialized diploid cells within the tubules undergoes meiosis and form the haploid nuclei of mature sperm. The haploid cell contains only a single set of chromosomes.</a:t>
            </a:r>
          </a:p>
          <a:p>
            <a:pPr>
              <a:buFont typeface="Wingdings" pitchFamily="2" charset="2"/>
              <a:buChar char="v"/>
            </a:pPr>
            <a:r>
              <a:rPr lang="en-US" sz="2000" b="1" dirty="0" smtClean="0"/>
              <a:t>Sperm are then moved into the </a:t>
            </a:r>
            <a:r>
              <a:rPr lang="en-US" sz="2000" b="1" dirty="0" err="1" smtClean="0">
                <a:ln>
                  <a:solidFill>
                    <a:srgbClr val="FFFF00"/>
                  </a:solidFill>
                </a:ln>
              </a:rPr>
              <a:t>epididymis</a:t>
            </a:r>
            <a:r>
              <a:rPr lang="en-US" sz="2000" b="1" dirty="0" smtClean="0"/>
              <a:t> where they are stored.</a:t>
            </a:r>
          </a:p>
          <a:p>
            <a:pPr>
              <a:buFont typeface="Wingdings" pitchFamily="2" charset="2"/>
              <a:buChar char="v"/>
            </a:pPr>
            <a:r>
              <a:rPr lang="en-US" sz="2000" b="1" dirty="0" smtClean="0"/>
              <a:t>From the </a:t>
            </a:r>
            <a:r>
              <a:rPr lang="en-US" sz="2000" b="1" dirty="0" err="1" smtClean="0"/>
              <a:t>epididymis</a:t>
            </a:r>
            <a:r>
              <a:rPr lang="en-US" sz="2000" b="1" dirty="0" smtClean="0"/>
              <a:t>, some sperm are moved to the </a:t>
            </a:r>
            <a:r>
              <a:rPr lang="en-US" sz="2000" b="1" dirty="0" smtClean="0">
                <a:ln>
                  <a:solidFill>
                    <a:srgbClr val="FFFF00"/>
                  </a:solidFill>
                </a:ln>
              </a:rPr>
              <a:t>vas deferens</a:t>
            </a:r>
            <a:r>
              <a:rPr lang="en-US" sz="2000" b="1" dirty="0" smtClean="0"/>
              <a:t>, which extends upward from the scrotum to the abdominal cavity. The </a:t>
            </a:r>
            <a:r>
              <a:rPr lang="en-US" sz="2000" b="1" dirty="0" smtClean="0">
                <a:ln>
                  <a:solidFill>
                    <a:srgbClr val="FFFF00"/>
                  </a:solidFill>
                </a:ln>
              </a:rPr>
              <a:t>vas</a:t>
            </a:r>
            <a:r>
              <a:rPr lang="en-US" sz="2000" b="1" dirty="0" smtClean="0"/>
              <a:t> </a:t>
            </a:r>
            <a:r>
              <a:rPr lang="en-US" sz="2000" b="1" dirty="0" smtClean="0">
                <a:ln>
                  <a:solidFill>
                    <a:srgbClr val="FFFF00"/>
                  </a:solidFill>
                </a:ln>
              </a:rPr>
              <a:t>deferens</a:t>
            </a:r>
            <a:r>
              <a:rPr lang="en-US" sz="2000" b="1" dirty="0" smtClean="0"/>
              <a:t> eventually merges with the urethra, the tube that leads to the outside of the body through the penis.</a:t>
            </a:r>
          </a:p>
          <a:p>
            <a:pPr>
              <a:buFont typeface="Wingdings" pitchFamily="2" charset="2"/>
              <a:buChar char="v"/>
            </a:pPr>
            <a:endParaRPr lang="en-US" sz="2000" b="1" dirty="0" smtClean="0"/>
          </a:p>
          <a:p>
            <a:pPr>
              <a:buNone/>
            </a:pPr>
            <a:endParaRPr lang="en-US" b="1" dirty="0"/>
          </a:p>
        </p:txBody>
      </p:sp>
      <p:pic>
        <p:nvPicPr>
          <p:cNvPr id="7" name="Content Placeholder 6" descr="Testis_labelled_and_coloured.jpg"/>
          <p:cNvPicPr>
            <a:picLocks noGrp="1" noChangeAspect="1"/>
          </p:cNvPicPr>
          <p:nvPr>
            <p:ph sz="half" idx="2"/>
          </p:nvPr>
        </p:nvPicPr>
        <p:blipFill>
          <a:blip r:embed="rId2" cstate="print"/>
          <a:stretch>
            <a:fillRect/>
          </a:stretch>
        </p:blipFill>
        <p:spPr>
          <a:xfrm>
            <a:off x="4648200" y="1524000"/>
            <a:ext cx="4038600" cy="4571999"/>
          </a:xfrm>
        </p:spPr>
      </p:pic>
      <p:sp>
        <p:nvSpPr>
          <p:cNvPr id="10" name="Minus 9"/>
          <p:cNvSpPr/>
          <p:nvPr/>
        </p:nvSpPr>
        <p:spPr>
          <a:xfrm>
            <a:off x="7696200" y="2743200"/>
            <a:ext cx="914400" cy="76200"/>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flipV="1">
            <a:off x="7696200" y="4953000"/>
            <a:ext cx="914400" cy="167638"/>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4648200" y="5638800"/>
            <a:ext cx="990600"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The Male Reproductive System</a:t>
            </a:r>
            <a:endParaRPr lang="en-US" dirty="0"/>
          </a:p>
        </p:txBody>
      </p:sp>
      <p:pic>
        <p:nvPicPr>
          <p:cNvPr id="5" name="Content Placeholder 4" descr="f28-11_male_pelvic_regi_c.jpg"/>
          <p:cNvPicPr>
            <a:picLocks noGrp="1" noChangeAspect="1"/>
          </p:cNvPicPr>
          <p:nvPr>
            <p:ph idx="1"/>
          </p:nvPr>
        </p:nvPicPr>
        <p:blipFill>
          <a:blip r:embed="rId2" cstate="print"/>
          <a:stretch>
            <a:fillRect/>
          </a:stretch>
        </p:blipFill>
        <p:spPr>
          <a:xfrm>
            <a:off x="1143000" y="1600200"/>
            <a:ext cx="6934200" cy="4953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34.3 The Reproductive System</a:t>
            </a:r>
            <a:br>
              <a:rPr lang="en-US" b="1" dirty="0" smtClean="0"/>
            </a:br>
            <a:r>
              <a:rPr lang="en-US" b="1" dirty="0" smtClean="0"/>
              <a:t>The Male Reproductive System</a:t>
            </a:r>
            <a:endParaRPr lang="en-US" dirty="0"/>
          </a:p>
        </p:txBody>
      </p:sp>
      <p:pic>
        <p:nvPicPr>
          <p:cNvPr id="7" name="Content Placeholder 5" descr="male-reproductive-system2-thumb.jpg"/>
          <p:cNvPicPr>
            <a:picLocks noGrp="1" noChangeAspect="1"/>
          </p:cNvPicPr>
          <p:nvPr>
            <p:ph sz="half" idx="2"/>
          </p:nvPr>
        </p:nvPicPr>
        <p:blipFill>
          <a:blip r:embed="rId2" cstate="print"/>
          <a:stretch>
            <a:fillRect/>
          </a:stretch>
        </p:blipFill>
        <p:spPr>
          <a:xfrm>
            <a:off x="4800600" y="1752600"/>
            <a:ext cx="3810000" cy="4267200"/>
          </a:xfrm>
        </p:spPr>
      </p:pic>
      <p:sp>
        <p:nvSpPr>
          <p:cNvPr id="8" name="Content Placeholder 7"/>
          <p:cNvSpPr>
            <a:spLocks noGrp="1"/>
          </p:cNvSpPr>
          <p:nvPr>
            <p:ph sz="half" idx="1"/>
          </p:nvPr>
        </p:nvSpPr>
        <p:spPr>
          <a:xfrm>
            <a:off x="457200" y="1600200"/>
            <a:ext cx="4038600" cy="5105400"/>
          </a:xfrm>
        </p:spPr>
        <p:txBody>
          <a:bodyPr>
            <a:normAutofit fontScale="85000" lnSpcReduction="20000"/>
          </a:bodyPr>
          <a:lstStyle/>
          <a:p>
            <a:pPr>
              <a:buNone/>
            </a:pPr>
            <a:r>
              <a:rPr lang="en-US" dirty="0" smtClean="0"/>
              <a:t>	</a:t>
            </a:r>
            <a:r>
              <a:rPr lang="en-US" b="1" dirty="0" smtClean="0"/>
              <a:t>Sperm Development</a:t>
            </a:r>
          </a:p>
          <a:p>
            <a:pPr>
              <a:buFont typeface="Wingdings" pitchFamily="2" charset="2"/>
              <a:buChar char="v"/>
            </a:pPr>
            <a:r>
              <a:rPr lang="en-US" sz="2000" b="1" dirty="0" smtClean="0"/>
              <a:t>Glands lining the reproductive tract – including the seminal vesicles, the prostate, and the </a:t>
            </a:r>
            <a:r>
              <a:rPr lang="en-US" sz="2000" b="1" dirty="0" err="1" smtClean="0"/>
              <a:t>bulbourethral</a:t>
            </a:r>
            <a:r>
              <a:rPr lang="en-US" sz="2000" b="1" dirty="0" smtClean="0"/>
              <a:t> glands – produce a nutrient enriched fluid called seminal fluid.</a:t>
            </a:r>
          </a:p>
          <a:p>
            <a:pPr>
              <a:buFont typeface="Wingdings" pitchFamily="2" charset="2"/>
              <a:buChar char="v"/>
            </a:pPr>
            <a:r>
              <a:rPr lang="en-US" sz="2000" b="1" dirty="0" smtClean="0"/>
              <a:t>The seminal fluid nourishes the sperm and protects them from the acidity of the female reproductive tract. </a:t>
            </a:r>
          </a:p>
          <a:p>
            <a:pPr>
              <a:buFont typeface="Wingdings" pitchFamily="2" charset="2"/>
              <a:buChar char="v"/>
            </a:pPr>
            <a:r>
              <a:rPr lang="en-US" sz="2000" b="1" dirty="0" smtClean="0"/>
              <a:t>The combination of sperm and seminal fluid is known as </a:t>
            </a:r>
            <a:r>
              <a:rPr lang="en-US" sz="2000" b="1" dirty="0" smtClean="0">
                <a:ln>
                  <a:solidFill>
                    <a:srgbClr val="FFFF00"/>
                  </a:solidFill>
                </a:ln>
              </a:rPr>
              <a:t>semen</a:t>
            </a:r>
            <a:r>
              <a:rPr lang="en-US" sz="2000" b="1" dirty="0" smtClean="0"/>
              <a:t>.</a:t>
            </a:r>
          </a:p>
          <a:p>
            <a:pPr>
              <a:buFont typeface="Wingdings" pitchFamily="2" charset="2"/>
              <a:buChar char="v"/>
            </a:pPr>
            <a:r>
              <a:rPr lang="en-US" sz="2000" b="1" dirty="0" smtClean="0"/>
              <a:t>The number of sperm present in a drop of semen is about 2.5 million.</a:t>
            </a:r>
          </a:p>
          <a:p>
            <a:pPr>
              <a:buFont typeface="Wingdings" pitchFamily="2" charset="2"/>
              <a:buChar char="v"/>
            </a:pPr>
            <a:r>
              <a:rPr lang="en-US" sz="2000" b="1" dirty="0" smtClean="0"/>
              <a:t>About 2 to 6 milliliters of semen are released in an average ejaculation. If the sperm are released in the reproductive tract of a female, the chances of a single sperm fertilizing an egg are very good, if an egg is available.</a:t>
            </a:r>
            <a:endParaRPr lang="en-US"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b="1" dirty="0" smtClean="0"/>
              <a:t>34.3 The Reproductive System</a:t>
            </a:r>
            <a:br>
              <a:rPr lang="en-US" b="1" dirty="0" smtClean="0"/>
            </a:br>
            <a:r>
              <a:rPr lang="en-US" b="1" dirty="0" smtClean="0"/>
              <a:t>The Male Reproductive System</a:t>
            </a:r>
            <a:endParaRPr lang="en-US" dirty="0"/>
          </a:p>
        </p:txBody>
      </p:sp>
      <p:pic>
        <p:nvPicPr>
          <p:cNvPr id="5" name="Content Placeholder 4" descr="19471.jpg"/>
          <p:cNvPicPr>
            <a:picLocks noGrp="1" noChangeAspect="1"/>
          </p:cNvPicPr>
          <p:nvPr>
            <p:ph sz="half" idx="1"/>
          </p:nvPr>
        </p:nvPicPr>
        <p:blipFill>
          <a:blip r:embed="rId2" cstate="print"/>
          <a:stretch>
            <a:fillRect/>
          </a:stretch>
        </p:blipFill>
        <p:spPr>
          <a:xfrm>
            <a:off x="228600" y="2133600"/>
            <a:ext cx="4343400" cy="4167981"/>
          </a:xfrm>
        </p:spPr>
      </p:pic>
      <p:pic>
        <p:nvPicPr>
          <p:cNvPr id="6" name="Content Placeholder 5" descr="sperm-structure.jpg"/>
          <p:cNvPicPr>
            <a:picLocks noGrp="1" noChangeAspect="1"/>
          </p:cNvPicPr>
          <p:nvPr>
            <p:ph sz="half" idx="2"/>
          </p:nvPr>
        </p:nvPicPr>
        <p:blipFill>
          <a:blip r:embed="rId3" cstate="print"/>
          <a:stretch>
            <a:fillRect/>
          </a:stretch>
        </p:blipFill>
        <p:spPr>
          <a:xfrm>
            <a:off x="4800600" y="2209800"/>
            <a:ext cx="3771900" cy="4267200"/>
          </a:xfrm>
        </p:spPr>
      </p:pic>
      <p:sp>
        <p:nvSpPr>
          <p:cNvPr id="7" name="TextBox 6"/>
          <p:cNvSpPr txBox="1"/>
          <p:nvPr/>
        </p:nvSpPr>
        <p:spPr>
          <a:xfrm>
            <a:off x="2667000" y="1447800"/>
            <a:ext cx="4572000" cy="461665"/>
          </a:xfrm>
          <a:prstGeom prst="rect">
            <a:avLst/>
          </a:prstGeom>
          <a:noFill/>
        </p:spPr>
        <p:txBody>
          <a:bodyPr wrap="square" rtlCol="0">
            <a:spAutoFit/>
          </a:bodyPr>
          <a:lstStyle/>
          <a:p>
            <a:r>
              <a:rPr lang="en-US" b="1" dirty="0" smtClean="0"/>
              <a:t>            </a:t>
            </a:r>
            <a:r>
              <a:rPr lang="en-US" sz="2400" b="1" dirty="0" smtClean="0"/>
              <a:t>Structure of Sperm</a:t>
            </a:r>
            <a:endParaRPr lang="en-US"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1384</Words>
  <Application>Microsoft Office PowerPoint</Application>
  <PresentationFormat>On-screen Show (4:3)</PresentationFormat>
  <Paragraphs>216</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Chapter 34</vt:lpstr>
      <vt:lpstr>34.3 The Reproductive System</vt:lpstr>
      <vt:lpstr>34.3 The Reproductive System Sexual Development</vt:lpstr>
      <vt:lpstr>34.3 The Reproductive System Sexual Development</vt:lpstr>
      <vt:lpstr>34.3 The Reproductive System The Male Reproductive System</vt:lpstr>
      <vt:lpstr>34.3 The Reproductive System The Male Reproductive System</vt:lpstr>
      <vt:lpstr>34.3 The Reproductive System The Male Reproductive System</vt:lpstr>
      <vt:lpstr>34.3 The Reproductive System The Male Reproductive System</vt:lpstr>
      <vt:lpstr>34.3 The Reproductive System The Male Reproductive System</vt:lpstr>
      <vt:lpstr>34.3 The Reproductive System The Female Reproductive System</vt:lpstr>
      <vt:lpstr>34.3 The Reproductive System The Female Reproductive System Female Reproductive Structures </vt:lpstr>
      <vt:lpstr>34.3 The Reproductive System The Female Reproductive System Female Reproductive Structures </vt:lpstr>
      <vt:lpstr>34.3 The Reproductive System The Female Reproductive System The Menstrual Cycle </vt:lpstr>
      <vt:lpstr>34.3 The Reproductive System The Female Reproductive System  The Menstrual Cycle </vt:lpstr>
      <vt:lpstr>34.3 The Reproductive System The Female Reproductive System </vt:lpstr>
      <vt:lpstr>34.3 The Reproductive System The Female Reproductive System </vt:lpstr>
      <vt:lpstr>34.3 The Reproductive System The Female Reproductive System Sexually Transmitted Diseases </vt:lpstr>
      <vt:lpstr>34.3 Assessment (p. 994)</vt:lpstr>
      <vt:lpstr>Chapter 34</vt:lpstr>
      <vt:lpstr>34.4 Fertilization and Development</vt:lpstr>
      <vt:lpstr>34.4 The Reproductive System Fertilization and Development Fertilization and Early Development</vt:lpstr>
      <vt:lpstr>34.4 The Reproductive System Fertilization and Development</vt:lpstr>
      <vt:lpstr>34.4 The Reproductive System Fertilization and Development</vt:lpstr>
      <vt:lpstr>34.4 The Reproductive System Fertilization and Development</vt:lpstr>
      <vt:lpstr>34.4 The Reproductive System Fertilization and Development Embryonic Implantation</vt:lpstr>
      <vt:lpstr>34.4 The Reproductive System Fertilization and Development Gastrulation</vt:lpstr>
      <vt:lpstr>34.4 The Reproductive System Fertilization and Development Gastrulation</vt:lpstr>
      <vt:lpstr>34.4 The Reproductive System Fertilization and Development Neurulation</vt:lpstr>
      <vt:lpstr>34.4 The Reproductive System Fertilization and Development The Placenta</vt:lpstr>
      <vt:lpstr>34.4 The Reproductive System Fertilization and Development The Fetus at 8 Weeks</vt:lpstr>
      <vt:lpstr> </vt:lpstr>
      <vt:lpstr> 34.4 The Reproductive System Fertilization and Development         The Fetus at 7 – 9 months </vt:lpstr>
      <vt:lpstr>34.4 The Reproductive System Fertilization and Development Childbirth</vt:lpstr>
      <vt:lpstr>Chapter 31</vt:lpstr>
      <vt:lpstr>31.2 The Central Nervous System</vt:lpstr>
      <vt:lpstr>31.2 The Central Nervous System The Brain and Spinal Cord</vt:lpstr>
      <vt:lpstr>31.2 The Central Nervous System The Brain and Spinal Cord</vt:lpstr>
      <vt:lpstr>31.2 The Central Nervous System The Brain and Spinal Cord</vt:lpstr>
      <vt:lpstr>31.2 The Central Nervous System The Brain and Spinal Cord</vt:lpstr>
      <vt:lpstr>31.2 The Central Nervous System The Brain and Spinal Cord</vt:lpstr>
      <vt:lpstr>31.2 The Central Nervous System The Brain and Spinal Cord</vt:lpstr>
      <vt:lpstr>31.2 The Central Nervous System The Brain and Spinal Cord</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34</dc:title>
  <dc:creator>End User</dc:creator>
  <cp:lastModifiedBy>Windows User</cp:lastModifiedBy>
  <cp:revision>71</cp:revision>
  <dcterms:created xsi:type="dcterms:W3CDTF">2013-02-26T17:01:44Z</dcterms:created>
  <dcterms:modified xsi:type="dcterms:W3CDTF">2013-04-22T17:18:52Z</dcterms:modified>
</cp:coreProperties>
</file>